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7"/>
  </p:notesMasterIdLst>
  <p:sldIdLst>
    <p:sldId id="256" r:id="rId6"/>
    <p:sldId id="293" r:id="rId7"/>
    <p:sldId id="294" r:id="rId8"/>
    <p:sldId id="271" r:id="rId9"/>
    <p:sldId id="307" r:id="rId10"/>
    <p:sldId id="306" r:id="rId11"/>
    <p:sldId id="305" r:id="rId12"/>
    <p:sldId id="319" r:id="rId13"/>
    <p:sldId id="303" r:id="rId14"/>
    <p:sldId id="285" r:id="rId15"/>
    <p:sldId id="300" r:id="rId16"/>
    <p:sldId id="299" r:id="rId17"/>
    <p:sldId id="286" r:id="rId18"/>
    <p:sldId id="301" r:id="rId19"/>
    <p:sldId id="287" r:id="rId20"/>
    <p:sldId id="288" r:id="rId21"/>
    <p:sldId id="290" r:id="rId22"/>
    <p:sldId id="291" r:id="rId23"/>
    <p:sldId id="292" r:id="rId24"/>
    <p:sldId id="310" r:id="rId25"/>
    <p:sldId id="361" r:id="rId26"/>
    <p:sldId id="328" r:id="rId27"/>
    <p:sldId id="330" r:id="rId28"/>
    <p:sldId id="331" r:id="rId29"/>
    <p:sldId id="332" r:id="rId30"/>
    <p:sldId id="336" r:id="rId31"/>
    <p:sldId id="320" r:id="rId32"/>
    <p:sldId id="338" r:id="rId33"/>
    <p:sldId id="334" r:id="rId34"/>
    <p:sldId id="340" r:id="rId35"/>
    <p:sldId id="341" r:id="rId36"/>
    <p:sldId id="316" r:id="rId37"/>
    <p:sldId id="317" r:id="rId38"/>
    <p:sldId id="321" r:id="rId39"/>
    <p:sldId id="339" r:id="rId40"/>
    <p:sldId id="362" r:id="rId41"/>
    <p:sldId id="315" r:id="rId42"/>
    <p:sldId id="314" r:id="rId43"/>
    <p:sldId id="350" r:id="rId44"/>
    <p:sldId id="351" r:id="rId45"/>
    <p:sldId id="352" r:id="rId46"/>
    <p:sldId id="353" r:id="rId47"/>
    <p:sldId id="355" r:id="rId48"/>
    <p:sldId id="354" r:id="rId49"/>
    <p:sldId id="356" r:id="rId50"/>
    <p:sldId id="357" r:id="rId51"/>
    <p:sldId id="358" r:id="rId52"/>
    <p:sldId id="360" r:id="rId53"/>
    <p:sldId id="359" r:id="rId54"/>
    <p:sldId id="346" r:id="rId55"/>
    <p:sldId id="277" r:id="rId56"/>
  </p:sldIdLst>
  <p:sldSz cx="12192000" cy="6858000"/>
  <p:notesSz cx="6858000" cy="9144000"/>
  <p:embeddedFontLst>
    <p:embeddedFont>
      <p:font typeface="Cascadia Code" panose="020B0609020000020004" pitchFamily="34" charset="0"/>
      <p:regular r:id="rId58"/>
      <p:bold r:id="rId59"/>
      <p:italic r:id="rId60"/>
      <p:boldItalic r:id="rId61"/>
    </p:embeddedFont>
    <p:embeddedFont>
      <p:font typeface="Cascadia Code SemiBold" panose="020B0609020000020004" pitchFamily="34" charset="0"/>
      <p:regular r:id="rId62"/>
      <p:bold r:id="rId63"/>
      <p:italic r:id="rId64"/>
      <p:boldItalic r:id="rId65"/>
    </p:embeddedFont>
    <p:embeddedFont>
      <p:font typeface="Open Sans" pitchFamily="2" charset="0"/>
      <p:regular r:id="rId66"/>
      <p:bold r:id="rId67"/>
      <p:italic r:id="rId68"/>
      <p:boldItalic r:id="rId69"/>
    </p:embeddedFont>
    <p:embeddedFont>
      <p:font typeface="Ubuntu" panose="020B0504030602030204" pitchFamily="34" charset="0"/>
      <p:regular r:id="rId70"/>
      <p:bold r:id="rId71"/>
      <p:italic r:id="rId72"/>
      <p:boldItalic r:id="rId73"/>
    </p:embeddedFont>
    <p:embeddedFont>
      <p:font typeface="Ubuntu Condensed" panose="020F0502020204030204" pitchFamily="34" charset="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93"/>
            <p14:sldId id="294"/>
            <p14:sldId id="271"/>
            <p14:sldId id="307"/>
            <p14:sldId id="306"/>
            <p14:sldId id="305"/>
            <p14:sldId id="319"/>
            <p14:sldId id="303"/>
          </p14:sldIdLst>
        </p14:section>
        <p14:section name="Identity Types &amp; Credentials" id="{7B4C8584-5749-2E43-8D44-FE5757745918}">
          <p14:sldIdLst>
            <p14:sldId id="285"/>
            <p14:sldId id="300"/>
            <p14:sldId id="299"/>
            <p14:sldId id="286"/>
            <p14:sldId id="301"/>
            <p14:sldId id="287"/>
            <p14:sldId id="288"/>
            <p14:sldId id="290"/>
            <p14:sldId id="291"/>
            <p14:sldId id="292"/>
          </p14:sldIdLst>
        </p14:section>
        <p14:section name="Applications &amp; Resources" id="{4CE0DB14-3D5C-B44E-BBC4-A466C19442BD}">
          <p14:sldIdLst>
            <p14:sldId id="310"/>
            <p14:sldId id="361"/>
            <p14:sldId id="328"/>
            <p14:sldId id="330"/>
            <p14:sldId id="331"/>
            <p14:sldId id="332"/>
          </p14:sldIdLst>
        </p14:section>
        <p14:section name="Permissions &amp; Scopes" id="{767F8586-AAB5-044B-8B96-B4EE133FC3F0}">
          <p14:sldIdLst>
            <p14:sldId id="336"/>
            <p14:sldId id="320"/>
            <p14:sldId id="338"/>
            <p14:sldId id="334"/>
            <p14:sldId id="340"/>
            <p14:sldId id="341"/>
          </p14:sldIdLst>
        </p14:section>
        <p14:section name="Tokens" id="{108F969E-DE8A-4E45-AEFC-E957DF112047}">
          <p14:sldIdLst>
            <p14:sldId id="316"/>
            <p14:sldId id="317"/>
            <p14:sldId id="321"/>
            <p14:sldId id="339"/>
            <p14:sldId id="362"/>
            <p14:sldId id="315"/>
            <p14:sldId id="314"/>
            <p14:sldId id="350"/>
            <p14:sldId id="351"/>
            <p14:sldId id="352"/>
            <p14:sldId id="353"/>
            <p14:sldId id="355"/>
            <p14:sldId id="354"/>
            <p14:sldId id="356"/>
            <p14:sldId id="357"/>
            <p14:sldId id="358"/>
            <p14:sldId id="360"/>
          </p14:sldIdLst>
        </p14:section>
        <p14:section name="Summary" id="{9931A04A-20CC-2E43-86C6-04B8AB883928}">
          <p14:sldIdLst>
            <p14:sldId id="359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0"/>
    <p:restoredTop sz="94672"/>
  </p:normalViewPr>
  <p:slideViewPr>
    <p:cSldViewPr snapToGrid="0">
      <p:cViewPr varScale="1">
        <p:scale>
          <a:sx n="124" d="100"/>
          <a:sy n="124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3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0,'3005'18,"-1338"12,1668 14,-1285-9,-1580-24,2429 4,-1764-18,-512 3,-441-13,-43-1,343 11,-281 4,-164-1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3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24575,'15'0'0,"2"0"0,-2 0 0,3 0 0,1 0 0,-4 0 0,2 0 0,-6-4 0,2 3 0,-4-3 0,1 0 0,-1 3 0,0-4 0,1 5 0,-1 0 0,0 0 0,1 0 0,-1 0 0,0 0 0,1 0 0,-1 0 0,0 0 0,5 0 0,-4 0 0,4 0 0,-5 0 0,0 0 0,1 0 0,-5 9 0,-1 1 0,-8 9 0,-3 9 0,-5 4 0,4 9 0,-4 0 0,10 0 0,-10 0 0,6-10 0,-1-2 0,3-15 0,4 0 0,0-5 0,0 0 0,0 1 0,0-1 0,-4 5 0,3-4 0,-3 3 0,-1-3 0,4-1 0,-3 0 0,4 1 0,0-1 0,-4 0 0,3 1 0,-3-5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4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24575,'14'0'0,"0"0"0,-5 0 0,0 0 0,1 0 0,-1 0 0,0 0 0,0 0 0,5 0 0,0 0 0,15 0 0,-12 0 0,11 0 0,-18 0 0,8 0 0,-8 0 0,4 0 0,-5 0 0,0 0 0,0 0 0,1 0 0,-1 0 0,0 0 0,1 0 0,3 0 0,-2 0 0,2 0 0,-4 0 0,1 0 0,-1 0 0,0 0 0,1 0 0,-1 0 0,0 0 0,1 0 0,-1 0 0,0 0 0,-4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6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180 475 24575,'-14'0'0,"0"-4"0,5 3 0,-1-8 0,5 4 0,-4 0 0,4-4 0,0 4 0,-3 0 0,7-3 0,-8 2 0,4 1 0,0-3 0,-4 2 0,8-3 0,-7 4 0,7-4 0,-8 0 0,4-2 0,0-2 0,-4-1 0,8 0 0,-3-1 0,0 1 0,3 1 0,-7-2 0,7 1 0,-4-14 0,5 11 0,-4-12 0,3 10 0,-3 0 0,4 5 0,0-4 0,0 8 0,0-4 0,4 9 0,-3-4 0,3 4 0,0 0 0,-3-8 0,8 11 0,-8-10 0,7 11 0,-3-8 0,5 8 0,-1-3 0,0 4 0,-4-4 0,4 3 0,-4-3 0,4 4 0,0 0 0,1 0 0,-1 0 0,0 0 0,1 0 0,-1 0 0,5 0 0,-4 0 0,3 0 0,-3 0 0,-1 0 0,0 0 0,1 0 0,-5 4 0,3 1 0,-3 0 0,5 3 0,-1-2 0,-4 3 0,3-4 0,-2 3 0,3-2 0,0 3 0,-4 0 0,4 1 0,-4-1 0,0 0 0,3 0 0,-7 1 0,8-1 0,-8 0 0,7 1 0,-7-1 0,3 0 0,0 1 0,-3-1 0,4 0 0,-1 1 0,-3-1 0,3 5 0,-4-4 0,4 3 0,-3-3 0,3-1 0,-4 0 0,0 1 0,0-1 0,0 0 0,0 1 0,0-1 0,0 0 0,-4 1 0,3-1 0,-3 4 0,0-2 0,3 2 0,-8-8 0,8 4 0,-3-4 0,0 0 0,3 3 0,-8-7 0,8 8 0,-7-8 0,7 7 0,-8-7 0,4 3 0,0 0 0,-4-3 0,4 8 0,-4-8 0,-1 3 0,1 0 0,-1-3 0,1 3 0,0-4 0,-1 0 0,1 0 0,3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9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180 463 24575,'-14'-5'0,"4"-3"0,2 7 0,2-4 0,1 1 0,-3 3 0,7-7 0,-8 7 0,4-8 0,0 4 0,-3 0 0,6-4 0,-6 4 0,7-4 0,-7 3 0,2-2 0,-3 3 0,-1-5 0,5 1 0,-3 0 0,7-1 0,-8 1 0,8-1 0,-7 1 0,7-1 0,-3 1 0,0-1 0,2-3 0,-2 2 0,4-2 0,-4-1 0,3 0 0,-3-1 0,4 1 0,0 5 0,0-1 0,0 1 0,0 0 0,0-1 0,0 1 0,0-1 0,4 1 0,-3-1 0,3 1 0,0 4 0,-3-4 0,8 8 0,-8-7 0,7 3 0,-3-5 0,4 1 0,1-1 0,-1 5 0,0-3 0,1 7 0,-1-4 0,-4 1 0,4 3 0,-4-3 0,4 4 0,0 0 0,1 0 0,-1 0 0,0 0 0,1 0 0,-1 0 0,0 0 0,1 0 0,-1 0 0,0 4 0,1 1 0,-1 5 0,0-1 0,1 0 0,-1 1 0,0-1 0,1 0 0,-1 0 0,-4 1 0,3-5 0,-7 3 0,8-7 0,-8 8 0,7-4 0,-7 4 0,7 0 0,-7 1 0,4 3 0,-1-2 0,-3 2 0,3-4 0,0 5 0,-3-4 0,3 4 0,0-5 0,-3 0 0,3 1 0,-4-1 0,0 0 0,0 1 0,5-1 0,-4 0 0,3 1 0,-4-1 0,0 0 0,0 1 0,0-1 0,0 0 0,0 1 0,0-1 0,0 0 0,-4-4 0,3 4 0,-4-4 0,1 0 0,3 3 0,-7-3 0,2 5 0,1-1 0,-3 0 0,3 1 0,-5-1 0,1 0 0,-1-3 0,1 2 0,-1-7 0,1 7 0,-1-7 0,5 8 0,-3-8 0,3 3 0,-5-4 0,5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4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218 472 24575,'-15'0'0,"2"0"0,3 0 0,1 0 0,-1 0 0,1 0 0,0 0 0,-1 0 0,1-4 0,-1-1 0,1-5 0,-1 1 0,1 4 0,4-4 0,-4 8 0,8-7 0,-7 3 0,3-5 0,-1 1 0,-2-5 0,7 4 0,-7-4 0,6 5 0,-2-1 0,0 1 0,3-1 0,-3 1 0,0-1 0,3 1 0,-4-1 0,1 1 0,3 0 0,-3-1 0,4-3 0,0 2 0,0-7 0,0 4 0,0-1 0,0 1 0,0 5 0,0 0 0,0-1 0,0 1 0,0-1 0,0 1 0,0-1 0,0 1 0,8 0 0,-6-1 0,11 5 0,-8-4 0,4 4 0,1 0 0,-1-3 0,0 2 0,1-3 0,-1 4 0,-4-4 0,3 8 0,-7-7 0,8 7 0,-4-3 0,4 4 0,0 0 0,1 0 0,-1 0 0,0 0 0,1 0 0,3 0 0,-2 0 0,2 0 0,-4 0 0,1 4 0,-1-3 0,0 7 0,1-7 0,-1 7 0,0-3 0,1 1 0,-5 2 0,3-7 0,-7 7 0,7-7 0,-7 8 0,8-8 0,-8 7 0,7-3 0,-7 4 0,7 1 0,-7-1 0,8-4 0,-8 4 0,7-4 0,-7 4 0,7 0 0,-7 1 0,8-1 0,-8 0 0,7 1 0,-7-1 0,3 0 0,-4 1 0,4-5 0,-3 3 0,4-3 0,-5 5 0,0 3 0,0-3 0,-5 4 0,4-5 0,-3 1 0,4-1 0,0 0 0,0 1 0,-4-5 0,3 3 0,-3-3 0,-1 5 0,4-1 0,-7 0 0,7 0 0,-7 1 0,7-1 0,-8-4 0,8 4 0,-7-8 0,2 3 0,1 0 0,-3 1 0,3 0 0,-1 4 0,-2-8 0,7 7 0,-8-7 0,4 3 0,0 0 0,-3-3 0,7 8 0,-8-8 0,4 7 0,0-7 0,0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7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24575,'18'0'0,"1"0"0,0 0 0,9-6 0,-6 4 0,6-4 0,-9 6 0,-1 0 0,1-4 0,0 3 0,-5-3 0,4 4 0,-8 0 0,8 0 0,-8 0 0,4 0 0,-5 0 0,4 0 0,-2 0 0,2 0 0,-3 0 0,-5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53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24575,'0'19'0,"0"-1"0,0 1 0,6 9 0,-5 4 0,5-1 0,-6 7 0,0-7 0,0 11 0,0-11 0,5-3 0,-4-13 0,3 2 0,-4-6 0,0 2 0,4-3 0,-3-1 0,3 0 0,-4 1 0,0-1 0,0-4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4:28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103 163 24575,'1'-29'0,"-2"-30"0,1 52 0,-1 1 0,0-1 0,-1 1 0,1-1 0,-1 1 0,-5-10 0,7 14 0,0 1 0,-1 0 0,0 0 0,1 0 0,-1 0 0,0 0 0,1 0 0,-1 0 0,0 0 0,0 0 0,0 0 0,0 1 0,0-1 0,0 0 0,0 1 0,0-1 0,0 0 0,0 1 0,0-1 0,0 1 0,0 0 0,-1-1 0,1 1 0,0 0 0,0 0 0,0 0 0,-1 0 0,1 0 0,0 0 0,0 0 0,-1 0 0,1 0 0,0 0 0,0 1 0,0-1 0,-2 1 0,0 1 0,-1 0 0,0 0 0,1 0 0,-1 0 0,1 1 0,0-1 0,0 1 0,0 0 0,-3 4 0,4-5-170,0 0-1,0 1 0,1-1 1,-1 0-1,1 1 0,0 0 1,-2 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4.173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24575,'11'0'0,"-3"0"0,0 0 0,-3 0 0,1 0 0,-1 0 0,0 0 0,1 0 0,-1 0 0,0 0 0,1 0 0,-3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8.759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24575,'9'3'0,"1"0"0,-4-3 0,1 0 0,-1 0 0,-1 0 0,0 0 0,-2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4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1 173,'4455'0,"-2828"-43,-221 1,-736 37,584-9,-5-30,-441 20,505 24,-1286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0:28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8285 1283 24575,'0'-15'0,"-8"-2"0,-6-8 0,-35-6 0,-15-8 0,-13-5-2027,6 7 1,-6-2 0,-6-1 2026,2 4 0,-6 0 0,0-1 0,2 1-874,14 4 1,3 1-1,-2 1 1,-8-1 873,0 4 0,-7-1 0,-5 0 0,-1 1 0,1 1 0,4 1-723,1 0 1,4 1-1,1 2 1,-3-1-1,-7-1 723,3 2 0,-6-2 0,-4 1 0,-2-1 0,0 1 0,2 1 0,3 1-403,-4-1 0,1 2 1,1-1-1,1 2 1,2 1-1,1 1 403,-6-1 0,4 2 0,0 1 0,-1 1 0,-4 0-105,5 3 0,-4 0 0,-2 1 0,2 1 0,2 1 0,7 1 105,-9 1 0,8 1 0,0 1 0,-6-1 0,14 2 0,-6-1 0,-1 1 0,-1 0 0,2 1 0,5 0-38,-16 0 0,5 2 0,1 0 0,-5 2 38,4 0 0,-4 0 0,-1 2 0,0 0 0,4 1 66,13 1 1,1 0 0,2 2 0,-1 0 0,-2 0-67,-9 2 0,-3 1 0,0 0 0,2 1 0,4 1 0,-1 3 0,5 1 0,1 1 0,0 2 0,-1 4 0,-1 1 0,2 2 0,2-1 0,-13 3 0,3 0 0,3 1 0,9 2 0,4 2 0,7-4 1081,4-2 0,10-4-1081,-10 5 0,59-24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0:53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631 0 24575,'-49'51'0,"5"7"0,0 3 0,-13 8 0,17-13 0,4-6 0,14-22 0,7-13 0,2-2 0,3-4 0,1 0 0,0 1 0,-1-1 0,-3 4 0,-11 5 0,-18 22 0,-12 8 0,-10 17 0,19-26 0,15-5 0,39-29 0,54-1 0,28-4 0,-17 7 0,4 0-471,0-7 1,1 3 470,9 9 0,1 2 0,-10-7 0,-2 1 0,1 5 0,-4 1 0,-18-1 0,-1-1 0,8 0 0,1 1 0,-8 6 0,-1-2 0,1-8 0,-1 0 0,0 8 0,-4-1 0,15-8 0,-15 7 0,-31-8 0,-12-3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07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08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432 1 24575,'-20'0'0,"3"0"0,7 0 0,1 0 0,0 0 0,-1 0 0,1 0 0,0 0 0,-1 0 0,-3 0 0,-1 0 0,-15 0 0,8 0 0,-7 0 0,13 4 0,2-3 0,4 3 0,-1 0 0,1-3 0,0 3 0,-1 0 0,1 1 0,0 5 0,-1-1 0,-3 0 0,2 0 0,-2 1 0,4-1 0,-1 0 0,5 0 0,-3 0 0,3 5 0,-1-4 0,-2 3 0,3-4 0,0 1 0,-3 3 0,6-3 0,-2 4 0,4-5 0,-4 0 0,3 0 0,-3 0 0,4 1 0,0-1 0,0 0 0,0 0 0,0 0 0,0 1 0,4 3 0,-3-3 0,7 3 0,-3-3 0,5-5 0,-5 3 0,3-7 0,-3 7 0,4-3 0,0 0 0,1 4 0,-1-8 0,0 7 0,0-3 0,1 0 0,3 3 0,-3-7 0,8 8 0,-4-8 0,0 3 0,-1-4 0,-3 4 0,-1-3 0,4 3 0,-3 0 0,8-3 0,-8 3 0,7-4 0,-2 4 0,-1-3 0,4 3 0,-4-4 0,0 0 0,0 0 0,-5 0 0,4 0 0,-3 0 0,4 0 0,-5 0 0,0 0 0,0 0 0,0 0 0,1 0 0,-1-4 0,0 3 0,-4-7 0,3 7 0,-7-8 0,8 8 0,-4-3 0,4 4 0,0 0 0,-4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09.8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1 426 24575,'0'-14'0,"0"-4"0,0 4 0,0-5 0,0 0 0,0-9 0,0 7 0,0-17 0,0 17 0,0-8 0,0 11 0,0-1 0,0 1 0,0-1 0,0 1 0,0 3 0,0 2 0,0 3 0,0 1 0,0 0 0,0-1 0,0 1 0,0 0 0,0-1 0,0 1 0,0 4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12.0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252 47 24575,'-9'-5'0,"4"-3"0,-3 6 0,2-2 0,-3 0 0,0 3 0,-1-3 0,5 0 0,-3 3 0,3-3 0,-5 4 0,1 0 0,4-4 0,-3 2 0,2-2 0,-3 4 0,0 0 0,-1 4 0,1-3 0,0 8 0,-1-8 0,5 7 0,-3-7 0,3 7 0,-5-3 0,1 4 0,0 1 0,-1-1 0,5 0 0,-3 0 0,7 0 0,-7 1 0,7-1 0,-4 0 0,5 0 0,0 1 0,0-1 0,0 0 0,0 0 0,4-4 0,-2 3 0,6-6 0,-3 6 0,4-7 0,0 7 0,0-7 0,1 7 0,-1-7 0,0 3 0,0 0 0,1-3 0,-1 3 0,0-4 0,0 0 0,4 0 0,-2 0 0,2 0 0,-4 0 0,0 0 0,1 0 0,-1 0 0,4 0 0,-3-4 0,12-1 0,-11 0 0,7-3 0,-9 2 0,0 1 0,0-3 0,0 3 0,1-5 0,-5 1 0,3 0 0,-7-1 0,7 1 0,-7 0 0,3-1 0,-4 1 0,0 0 0,0-1 0,4 5 0,-3 5 0,8 5 0,-8 9 0,11 0 0,-6 4 0,7-3 0,-3 2 0,-1-7 0,0 4 0,0-5 0,-4 0 0,3 0 0,-6 1 0,6-5 0,-7 3 0,7-3 0,-3 0 0,0 3 0,3-3 0,-7 5 0,8-5 0,-8 3 0,7-3 0,-7 4 0,7-4 0,-7-1 0,3-4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13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28 233 24575,'0'-14'0,"0"-4"0,0 4 0,-4-5 0,3 1 0,-7-1 0,7 1 0,-3-1 0,0 5 0,2 0 0,-2 1 0,4 2 0,0-2 0,0 4 0,0-1 0,0 5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18.9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19 24575,'-5'-9'0,"-3"4"0,7 1 0,-4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1:47.1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1 292 24575,'0'-15'0,"0"2"0,0-9 0,0 10 0,0-14 0,0 12 0,0-5 0,0 5 0,0 0 0,0 1 0,0 2 0,0-16 0,0 10 0,0-11 0,0 13 0,0 2 0,4 3 0,-3 1 0,3 12 0,-4 3 0,0 23 0,0-9 0,0 9 0,0-11 0,0 10 0,0-11 0,0 11 0,0-18 0,0 3 0,-4-4 0,3-12 0,1-3 0,1-13 0,7 1 0,-7-1 0,7 5 0,-7 0 0,7 9 0,-3 1 0,9 0 0,0-1 0,5-9 0,9 8 0,-7-6 0,7 2 0,-14 4 0,0-6 0,-5 11 0,0-3 0,0 4 0,-4 4 0,4 1 0,-8 4 0,7-4 0,-7 3 0,3-2 0,-4 3 0,4 0 0,-3 0 0,3 0 0,-4 1 0,8-9 0,-2-7 0,8-4 0,-1-7 0,-3 6 0,4-2 0,-5 3 0,-4 1 0,3 4 0,-7-3 0,7 7 0,-3-8 0,5 8 0,-1-3 0,0 4 0,0 0 0,1 0 0,-1 0 0,0 0 0,0 0 0,0 4 0,1 1 0,-1 5 0,0-1 0,0-4 0,0 3 0,1-3 0,-1 4 0,0 1 0,0-1 0,-4 0 0,4 0 0,-4 0 0,0 1 0,3-1 0,-7 0 0,7 0 0,-7 0 0,3 1 0,-4-1 0,0 0 0,0 0 0,0 1 0,0-1 0,4 0 0,-2 0 0,2 0 0,-4 1 0,0-1 0,0 0 0,0 0 0,0-4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16:22:12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294 0 24575,'-15'0'0,"2"0"0,4 0 0,-1 0 0,-13 0 0,6 0 0,-11 4 0,-1-3 0,8 8 0,-7-4 0,9 4 0,5 0 0,0-4 0,5-1 0,0-4 0,-1 0 0,5 4 0,-3-3 0,3 8 0,0-4 0,4 4 0,7 0 0,3 0 0,-4 5 0,3-4 0,-3 3 0,0-4 0,4-3 0,-8 2 0,7-3 0,-3 0 0,0 3 0,3-7 0,-3 7 0,5-7 0,-1 8 0,0-8 0,0 3 0,0 0 0,1-3 0,-1 3 0,0-4 0,0 0 0,9 0 0,-7 0 0,6 4 0,-7-3 0,-1 3 0,0-4 0,0 0 0,0 0 0,1 4 0,-1-3 0,0 3 0,0-4 0,0 0 0,1 0 0,-1 4 0,-4 2 0,-1 3 0,-4 0 0,0 0 0,0 5 0,-4 0 0,-1 0 0,-5 0 0,5-1 0,-3-7 0,7 6 0,-7-11 0,7 7 0,-8-7 0,4 4 0,0-1 0,-3-3 0,2 3 0,-17 2 0,6-5 0,-11 9 0,9-9 0,1 8 0,-1-8 0,5 3 0,0-4 0,5 0 0,0 0 0,-1 0 0,1 0 0,0 0 0,-1 0 0,1 0 0,0 0 0,-1 0 0,1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8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2,'7140'0,"-4532"68,-354 0,-1182-60,938 13,-8 51,-706-35,807-37,-2058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9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8,'5892'0,"-3741"57,-293-1,-971-49,770 11,-5 39,-582-25,665-32,-1700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0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2,'4834'0,"-3069"46,-239 0,-800-41,635 10,-6 33,-478-22,547-26,-1393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1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1 263,'6759'0,"-4291"-66,-337 2,-1113 56,883-13,-7-45,-666 29,761 37,-1947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2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24575,'51'0'0,"34"21"0,16 17 0,-24 3 0,2 10 0,5 7 0,-11-6 0,6 7 0,2 4 0,-3 1 0,-6-3 0,-2 1 0,-5 0 0,-4 0 0,-2 0 0,-4-2 0,0 2 0,-7-4 0,-12-8 0,-5 26 0,-26-60 0,0 1 0,-5-12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7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1 267 24575,'20'0'0,"6"0"0,-15 4 0,11-3 0,-8 7 0,5-7 0,-1 8 0,-3-4 0,3 4 0,-4-4 0,5 4 0,-5-4 0,4 0 0,-8-1 0,4 0 0,-5-3 0,0 8 0,1-8 0,-1 3 0,0-4 0,1 4 0,-1-3 0,-4 7 0,3-7 0,-7 8 0,8-8 0,-8 7 0,7-7 0,-3 7 0,5-7 0,-1 8 0,0-17 0,2-8 0,-5-15 0,10-19 0,-13 17 0,11-4 0,-13 22 0,8-11 0,-4 13 0,0-9 0,-1 13 0,0-1 0,1 5 0,1-3 0,2 7 0,-7-8 0,3 4 0,0 0 0,-3-4 0,8 8 0,-8-7 0,7 7 0,-7-7 0,7 7 0,-3-8 0,1 4 0,2 0 0,-7-4 0,7 4 0,-3-4 0,1-1 0,2 5 0,-7-3 0,3 6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9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24575,'10'9'0,"3"43"0,-2 3 0,-5 20 0,10-14 0,-15-30 0,5 8 0,-1-18 0,-4 4 0,3-12 0,-4-4 0,0 1 0,0-1 0,0 5 0,0 0 0,0 5 0,0-1 0,0-3 0,0-2 0,0-7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risk permissions can cause catastrophic damage if used improperly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01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54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2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2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4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7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781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23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31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18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8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entra</a:t>
            </a:r>
            <a:r>
              <a:rPr lang="en-US" dirty="0"/>
              <a:t>/identity-platform/reference-app-manifest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39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2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92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7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customXml" Target="../ink/ink2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5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5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3.png"/><Relationship Id="rId5" Type="http://schemas.openxmlformats.org/officeDocument/2006/relationships/image" Target="../media/image56.png"/><Relationship Id="rId10" Type="http://schemas.openxmlformats.org/officeDocument/2006/relationships/image" Target="../media/image71.sv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8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11" Type="http://schemas.openxmlformats.org/officeDocument/2006/relationships/image" Target="../media/image67.svg"/><Relationship Id="rId5" Type="http://schemas.openxmlformats.org/officeDocument/2006/relationships/image" Target="../media/image87.png"/><Relationship Id="rId10" Type="http://schemas.openxmlformats.org/officeDocument/2006/relationships/image" Target="../media/image66.png"/><Relationship Id="rId4" Type="http://schemas.openxmlformats.org/officeDocument/2006/relationships/image" Target="../media/image69.sv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67.svg"/><Relationship Id="rId4" Type="http://schemas.openxmlformats.org/officeDocument/2006/relationships/image" Target="../media/image69.sv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91.svg"/><Relationship Id="rId7" Type="http://schemas.openxmlformats.org/officeDocument/2006/relationships/image" Target="../media/image88.sv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11" Type="http://schemas.openxmlformats.org/officeDocument/2006/relationships/image" Target="../media/image95.svg"/><Relationship Id="rId5" Type="http://schemas.openxmlformats.org/officeDocument/2006/relationships/image" Target="../media/image6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6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07.png"/><Relationship Id="rId18" Type="http://schemas.openxmlformats.org/officeDocument/2006/relationships/customXml" Target="../ink/ink15.xml"/><Relationship Id="rId3" Type="http://schemas.openxmlformats.org/officeDocument/2006/relationships/image" Target="../media/image102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customXml" Target="../ink/ink12.xml"/><Relationship Id="rId17" Type="http://schemas.openxmlformats.org/officeDocument/2006/relationships/image" Target="../media/image109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23" Type="http://schemas.openxmlformats.org/officeDocument/2006/relationships/image" Target="../media/image91.svg"/><Relationship Id="rId10" Type="http://schemas.openxmlformats.org/officeDocument/2006/relationships/customXml" Target="../ink/ink11.xml"/><Relationship Id="rId19" Type="http://schemas.openxmlformats.org/officeDocument/2006/relationships/image" Target="../media/image110.png"/><Relationship Id="rId4" Type="http://schemas.openxmlformats.org/officeDocument/2006/relationships/customXml" Target="../ink/ink8.xml"/><Relationship Id="rId9" Type="http://schemas.openxmlformats.org/officeDocument/2006/relationships/image" Target="../media/image105.png"/><Relationship Id="rId14" Type="http://schemas.openxmlformats.org/officeDocument/2006/relationships/customXml" Target="../ink/ink13.xml"/><Relationship Id="rId22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7.svg"/><Relationship Id="rId3" Type="http://schemas.openxmlformats.org/officeDocument/2006/relationships/image" Target="../media/image88.svg"/><Relationship Id="rId7" Type="http://schemas.openxmlformats.org/officeDocument/2006/relationships/image" Target="../media/image57.svg"/><Relationship Id="rId12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11" Type="http://schemas.openxmlformats.org/officeDocument/2006/relationships/image" Target="../media/image115.svg"/><Relationship Id="rId5" Type="http://schemas.openxmlformats.org/officeDocument/2006/relationships/image" Target="../media/image113.sv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4" Type="http://schemas.openxmlformats.org/officeDocument/2006/relationships/image" Target="../media/image112.png"/><Relationship Id="rId9" Type="http://schemas.openxmlformats.org/officeDocument/2006/relationships/image" Target="../media/image97.sv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8" Type="http://schemas.openxmlformats.org/officeDocument/2006/relationships/customXml" Target="../ink/ink18.xml"/><Relationship Id="rId3" Type="http://schemas.openxmlformats.org/officeDocument/2006/relationships/image" Target="../media/image121.svg"/><Relationship Id="rId21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customXml" Target="../ink/ink17.xml"/><Relationship Id="rId17" Type="http://schemas.openxmlformats.org/officeDocument/2006/relationships/image" Target="../media/image127.svg"/><Relationship Id="rId2" Type="http://schemas.openxmlformats.org/officeDocument/2006/relationships/image" Target="../media/image120.png"/><Relationship Id="rId16" Type="http://schemas.openxmlformats.org/officeDocument/2006/relationships/image" Target="../media/image126.png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125.svg"/><Relationship Id="rId5" Type="http://schemas.openxmlformats.org/officeDocument/2006/relationships/image" Target="../media/image97.svg"/><Relationship Id="rId15" Type="http://schemas.openxmlformats.org/officeDocument/2006/relationships/image" Target="../media/image530.png"/><Relationship Id="rId10" Type="http://schemas.openxmlformats.org/officeDocument/2006/relationships/image" Target="../media/image124.png"/><Relationship Id="rId19" Type="http://schemas.openxmlformats.org/officeDocument/2006/relationships/image" Target="../media/image128.png"/><Relationship Id="rId4" Type="http://schemas.openxmlformats.org/officeDocument/2006/relationships/image" Target="../media/image96.png"/><Relationship Id="rId9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138.png"/><Relationship Id="rId18" Type="http://schemas.openxmlformats.org/officeDocument/2006/relationships/customXml" Target="../ink/ink28.xml"/><Relationship Id="rId3" Type="http://schemas.openxmlformats.org/officeDocument/2006/relationships/image" Target="../media/image133.png"/><Relationship Id="rId21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customXml" Target="../ink/ink25.xml"/><Relationship Id="rId17" Type="http://schemas.openxmlformats.org/officeDocument/2006/relationships/image" Target="../media/image1280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2.xml"/><Relationship Id="rId11" Type="http://schemas.openxmlformats.org/officeDocument/2006/relationships/image" Target="../media/image137.png"/><Relationship Id="rId5" Type="http://schemas.openxmlformats.org/officeDocument/2006/relationships/image" Target="../media/image134.png"/><Relationship Id="rId15" Type="http://schemas.openxmlformats.org/officeDocument/2006/relationships/image" Target="../media/image127.png"/><Relationship Id="rId10" Type="http://schemas.openxmlformats.org/officeDocument/2006/relationships/customXml" Target="../ink/ink24.xml"/><Relationship Id="rId19" Type="http://schemas.openxmlformats.org/officeDocument/2006/relationships/image" Target="../media/image139.png"/><Relationship Id="rId4" Type="http://schemas.openxmlformats.org/officeDocument/2006/relationships/customXml" Target="../ink/ink21.xml"/><Relationship Id="rId9" Type="http://schemas.openxmlformats.org/officeDocument/2006/relationships/image" Target="../media/image136.png"/><Relationship Id="rId14" Type="http://schemas.openxmlformats.org/officeDocument/2006/relationships/customXml" Target="../ink/ink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From Cloudy to Clear: Demystifying Azure Authentication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B58A9-CBF7-57A1-EA8F-6D717125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05640"/>
            <a:ext cx="2365649" cy="19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E1028-6CB9-5DC6-C32A-4AE6DFDC5F58}"/>
              </a:ext>
            </a:extLst>
          </p:cNvPr>
          <p:cNvGrpSpPr/>
          <p:nvPr/>
        </p:nvGrpSpPr>
        <p:grpSpPr>
          <a:xfrm>
            <a:off x="7275273" y="2957219"/>
            <a:ext cx="1625466" cy="1749454"/>
            <a:chOff x="7275273" y="2492279"/>
            <a:chExt cx="1625466" cy="174945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9E84333-514A-A90F-326D-462B6D72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75273" y="2616267"/>
              <a:ext cx="1625466" cy="16254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60981-B192-EF11-2521-CD034AF317B8}"/>
                </a:ext>
              </a:extLst>
            </p:cNvPr>
            <p:cNvSpPr txBox="1"/>
            <p:nvPr/>
          </p:nvSpPr>
          <p:spPr>
            <a:xfrm>
              <a:off x="7580566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D25B87-EB92-4B69-F5E9-EC5385DFCA7C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6E1C9-FA4A-8097-EEED-7E37B474D42B}"/>
              </a:ext>
            </a:extLst>
          </p:cNvPr>
          <p:cNvSpPr txBox="1"/>
          <p:nvPr/>
        </p:nvSpPr>
        <p:spPr>
          <a:xfrm>
            <a:off x="7275273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Machine Identities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217020-CF4E-BFD5-E2E6-A74B6DF4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2967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4715A-C89D-2236-07C6-22C87D38D3FB}"/>
              </a:ext>
            </a:extLst>
          </p:cNvPr>
          <p:cNvGrpSpPr/>
          <p:nvPr/>
        </p:nvGrpSpPr>
        <p:grpSpPr>
          <a:xfrm>
            <a:off x="6243446" y="2957219"/>
            <a:ext cx="1625466" cy="1749454"/>
            <a:chOff x="3291261" y="2492279"/>
            <a:chExt cx="1625466" cy="174945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961797F-9888-90AC-EA89-1DC246EA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AEA413-97D6-6FE9-180B-6F78EC9E1B23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💻</a:t>
              </a:r>
              <a:endParaRPr lang="en-SE" sz="8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32A4F9-97AA-1F9E-534C-1D9CFF6AC826}"/>
              </a:ext>
            </a:extLst>
          </p:cNvPr>
          <p:cNvGrpSpPr/>
          <p:nvPr/>
        </p:nvGrpSpPr>
        <p:grpSpPr>
          <a:xfrm>
            <a:off x="8300270" y="2982271"/>
            <a:ext cx="1625466" cy="1724402"/>
            <a:chOff x="3291261" y="2517331"/>
            <a:chExt cx="1625466" cy="172440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43EBB83-FF3A-43D1-3A40-0ABD8C71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F8E72D-0694-5476-8B9A-E31B66EB4B66}"/>
                </a:ext>
              </a:extLst>
            </p:cNvPr>
            <p:cNvSpPr txBox="1"/>
            <p:nvPr/>
          </p:nvSpPr>
          <p:spPr>
            <a:xfrm>
              <a:off x="3596551" y="2517331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📦</a:t>
              </a:r>
              <a:endParaRPr lang="en-SE" sz="8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F6C478-EA1B-8075-01CA-15033B021026}"/>
              </a:ext>
            </a:extLst>
          </p:cNvPr>
          <p:cNvGrpSpPr/>
          <p:nvPr/>
        </p:nvGrpSpPr>
        <p:grpSpPr>
          <a:xfrm>
            <a:off x="7275274" y="569369"/>
            <a:ext cx="1625466" cy="1749454"/>
            <a:chOff x="3291261" y="2492279"/>
            <a:chExt cx="1625466" cy="174945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BA5C1C2-349B-C8D9-DC23-28F93F2F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B59FA7-EC9F-B6F9-111F-E85005E60DDF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0FC7EB-47C7-ED2B-AB94-3969EFDF1B5A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30BDF-941C-B232-5E83-5E4AC67147D5}"/>
              </a:ext>
            </a:extLst>
          </p:cNvPr>
          <p:cNvSpPr txBox="1"/>
          <p:nvPr/>
        </p:nvSpPr>
        <p:spPr>
          <a:xfrm>
            <a:off x="624344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Device Identities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CBA7FD-DC18-8EDC-B4F6-1FFF0F5BC1F4}"/>
              </a:ext>
            </a:extLst>
          </p:cNvPr>
          <p:cNvSpPr txBox="1"/>
          <p:nvPr/>
        </p:nvSpPr>
        <p:spPr>
          <a:xfrm>
            <a:off x="828948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Workload Identities</a:t>
            </a:r>
          </a:p>
        </p:txBody>
      </p:sp>
      <p:cxnSp>
        <p:nvCxnSpPr>
          <p:cNvPr id="35" name="Straight Arrow Connector 18">
            <a:extLst>
              <a:ext uri="{FF2B5EF4-FFF2-40B4-BE49-F238E27FC236}">
                <a16:creationId xmlns:a16="http://schemas.microsoft.com/office/drawing/2014/main" id="{B2D36444-3B76-0211-B92F-9DED32646D1B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7067228" y="1246477"/>
            <a:ext cx="513337" cy="155871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952122AA-AADC-F13B-9090-DE6684857CB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595448" y="1246478"/>
            <a:ext cx="517555" cy="1558714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3E6F993-A2B2-589D-3465-BB521023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4276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E3482-9876-5C48-356D-6D4D6F9B1E22}"/>
              </a:ext>
            </a:extLst>
          </p:cNvPr>
          <p:cNvSpPr txBox="1"/>
          <p:nvPr/>
        </p:nvSpPr>
        <p:spPr>
          <a:xfrm>
            <a:off x="923544" y="2342831"/>
            <a:ext cx="10344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buntu Condensed" panose="020B0506030602030204" pitchFamily="34" charset="0"/>
              </a:rPr>
              <a:t>“A collection of application resources, data, and supporting infrastructure that function together towards a defined business goal.”</a:t>
            </a:r>
            <a:endParaRPr lang="en-SE" sz="4000" dirty="0"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14:cNvPr>
              <p14:cNvContentPartPr/>
              <p14:nvPr/>
            </p14:nvContentPartPr>
            <p14:xfrm>
              <a:off x="4656514" y="2734458"/>
              <a:ext cx="5841331" cy="5522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6514" y="2555166"/>
                <a:ext cx="6020970" cy="413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14:cNvPr>
              <p14:cNvContentPartPr/>
              <p14:nvPr/>
            </p14:nvContentPartPr>
            <p14:xfrm>
              <a:off x="1624614" y="3328259"/>
              <a:ext cx="4611949" cy="620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4607" y="3148857"/>
                <a:ext cx="4791603" cy="4205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933EB24-89F6-BA59-D5E5-EF466E1C4804}"/>
              </a:ext>
            </a:extLst>
          </p:cNvPr>
          <p:cNvSpPr txBox="1"/>
          <p:nvPr/>
        </p:nvSpPr>
        <p:spPr>
          <a:xfrm>
            <a:off x="5425440" y="4208096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Microsoft Azure Well-Architected Framework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EADC6-51B7-83B1-4059-6EC97B8F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40538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9DDD77D-FBA7-83E9-CA7B-42338D02A1FF}"/>
              </a:ext>
            </a:extLst>
          </p:cNvPr>
          <p:cNvSpPr txBox="1">
            <a:spLocks/>
          </p:cNvSpPr>
          <p:nvPr/>
        </p:nvSpPr>
        <p:spPr>
          <a:xfrm>
            <a:off x="726489" y="2214980"/>
            <a:ext cx="10739022" cy="161129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“In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, workload identities are applications, service principals and managed identities.”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14:cNvPr>
              <p14:cNvContentPartPr/>
              <p14:nvPr/>
            </p14:nvContentPartPr>
            <p14:xfrm flipV="1">
              <a:off x="2235491" y="3308660"/>
              <a:ext cx="7391578" cy="9948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145486" y="3127778"/>
                <a:ext cx="7571228" cy="46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14:cNvPr>
              <p14:cNvContentPartPr/>
              <p14:nvPr/>
            </p14:nvContentPartPr>
            <p14:xfrm flipV="1">
              <a:off x="4724578" y="2714524"/>
              <a:ext cx="6097909" cy="8207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634575" y="2534537"/>
                <a:ext cx="6277556" cy="44168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5425440" y="3631428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Workload ID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</a:t>
            </a:r>
          </a:p>
        </p:txBody>
      </p:sp>
    </p:spTree>
    <p:extLst>
      <p:ext uri="{BB962C8B-B14F-4D97-AF65-F5344CB8AC3E}">
        <p14:creationId xmlns:p14="http://schemas.microsoft.com/office/powerpoint/2010/main" val="642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BCFA55B-D6F6-2FEE-3B42-E0E9D1D4499A}"/>
              </a:ext>
            </a:extLst>
          </p:cNvPr>
          <p:cNvSpPr txBox="1">
            <a:spLocks/>
          </p:cNvSpPr>
          <p:nvPr/>
        </p:nvSpPr>
        <p:spPr>
          <a:xfrm>
            <a:off x="387048" y="2515845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“There are three types of service accounts native to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 ID: Managed identities, service principals, and user-based service accounts.”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14:cNvPr>
              <p14:cNvContentPartPr/>
              <p14:nvPr/>
            </p14:nvContentPartPr>
            <p14:xfrm flipV="1">
              <a:off x="3825531" y="3976936"/>
              <a:ext cx="5003993" cy="6735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3735531" y="3796856"/>
                <a:ext cx="5183633" cy="42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14:cNvPr>
              <p14:cNvContentPartPr/>
              <p14:nvPr/>
            </p14:nvContentPartPr>
            <p14:xfrm>
              <a:off x="4373638" y="3334840"/>
              <a:ext cx="6995886" cy="94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3629" y="3155829"/>
                <a:ext cx="7175545" cy="451825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B555470-1A12-54AA-B9FD-E9F0C676822C}"/>
              </a:ext>
            </a:extLst>
          </p:cNvPr>
          <p:cNvSpPr txBox="1"/>
          <p:nvPr/>
        </p:nvSpPr>
        <p:spPr>
          <a:xfrm>
            <a:off x="6422995" y="4187550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Accounts?</a:t>
            </a:r>
          </a:p>
        </p:txBody>
      </p:sp>
    </p:spTree>
    <p:extLst>
      <p:ext uri="{BB962C8B-B14F-4D97-AF65-F5344CB8AC3E}">
        <p14:creationId xmlns:p14="http://schemas.microsoft.com/office/powerpoint/2010/main" val="8826329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9B54B-8B1C-0283-9FE3-02D393E3E7E5}"/>
              </a:ext>
            </a:extLst>
          </p:cNvPr>
          <p:cNvGrpSpPr/>
          <p:nvPr/>
        </p:nvGrpSpPr>
        <p:grpSpPr>
          <a:xfrm>
            <a:off x="6633042" y="2659566"/>
            <a:ext cx="3058646" cy="2461560"/>
            <a:chOff x="6633042" y="2659566"/>
            <a:chExt cx="3058646" cy="246156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4824295-E80B-CDAE-71EC-58BBEA4B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80" y="3248040"/>
              <a:ext cx="1873086" cy="18730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07854-6FFC-8BB7-02C9-A22092388488}"/>
                </a:ext>
              </a:extLst>
            </p:cNvPr>
            <p:cNvSpPr txBox="1"/>
            <p:nvPr/>
          </p:nvSpPr>
          <p:spPr>
            <a:xfrm>
              <a:off x="6633042" y="2659566"/>
              <a:ext cx="3058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 Condensed" panose="020B0506030602030204" pitchFamily="34" charset="0"/>
                </a:rPr>
                <a:t>Enterprise Application</a:t>
              </a:r>
              <a:endParaRPr lang="en-SE" sz="2400" dirty="0">
                <a:latin typeface="Ubuntu Condensed" panose="020B0506030602030204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6788308-2485-C982-2789-BC328753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23639-B31A-8028-46EA-CD7E1B57A292}"/>
              </a:ext>
            </a:extLst>
          </p:cNvPr>
          <p:cNvSpPr txBox="1"/>
          <p:nvPr/>
        </p:nvSpPr>
        <p:spPr>
          <a:xfrm>
            <a:off x="3138487" y="265956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34D80F7-BC53-1EF6-D933-E80235410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4E026-6C6F-FDCD-609C-FCDD407D626F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7CC0B-494A-765C-027A-1DF52FF9BC8F}"/>
              </a:ext>
            </a:extLst>
          </p:cNvPr>
          <p:cNvSpPr txBox="1"/>
          <p:nvPr/>
        </p:nvSpPr>
        <p:spPr>
          <a:xfrm>
            <a:off x="2792247" y="2659565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 Registration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7C91F-78B8-2EF6-8E08-653E9C27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916029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53D281-2422-17A6-1C7D-32F26A72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517689"/>
            <a:ext cx="1439158" cy="143915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E8EF7F-D90F-2DFF-93A6-5E1411423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811" y="1150918"/>
            <a:ext cx="898370" cy="8983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592202A-E565-CBD5-6DB2-8E1FD4423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200" y="1376114"/>
            <a:ext cx="585812" cy="58581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9C90748-8712-B96D-1441-8E091396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3413289"/>
            <a:ext cx="1439158" cy="14391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4B03AC-2B31-BD02-09E4-80198A50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0260" y="3413289"/>
            <a:ext cx="1439158" cy="14391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24D749-62EC-8822-6755-C9B42144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582" y="3413289"/>
            <a:ext cx="1439158" cy="14391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236A8-B8B4-11F5-3717-F01FBCF829FF}"/>
              </a:ext>
            </a:extLst>
          </p:cNvPr>
          <p:cNvGrpSpPr/>
          <p:nvPr/>
        </p:nvGrpSpPr>
        <p:grpSpPr>
          <a:xfrm>
            <a:off x="388252" y="240355"/>
            <a:ext cx="2524692" cy="1405789"/>
            <a:chOff x="9571441" y="240355"/>
            <a:chExt cx="2524692" cy="140578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6D47B3D-1AB1-C05D-3769-833125E25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8571" y="786938"/>
              <a:ext cx="424064" cy="424064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22DDF8A-4D47-2520-9DF3-55FA8FAE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9003" y="1230074"/>
              <a:ext cx="416070" cy="4160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1F6C6B-722A-359B-4A7B-8B9A86130438}"/>
                </a:ext>
              </a:extLst>
            </p:cNvPr>
            <p:cNvSpPr txBox="1"/>
            <p:nvPr/>
          </p:nvSpPr>
          <p:spPr>
            <a:xfrm>
              <a:off x="10042635" y="1238054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B31996-36FE-FFC4-FDF4-98FE69F4170F}"/>
                </a:ext>
              </a:extLst>
            </p:cNvPr>
            <p:cNvSpPr txBox="1"/>
            <p:nvPr/>
          </p:nvSpPr>
          <p:spPr>
            <a:xfrm>
              <a:off x="10042635" y="750808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Application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BAE7A87-9F2C-1352-DF71-0E4F436D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71441" y="240355"/>
              <a:ext cx="471194" cy="4711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2BB437-6099-3E8A-4BFF-B302E6FCB2B7}"/>
                </a:ext>
              </a:extLst>
            </p:cNvPr>
            <p:cNvSpPr txBox="1"/>
            <p:nvPr/>
          </p:nvSpPr>
          <p:spPr>
            <a:xfrm>
              <a:off x="10042635" y="263563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Tenant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9CB363-4AA4-F0F4-7D8A-3FAC942831BB}"/>
              </a:ext>
            </a:extLst>
          </p:cNvPr>
          <p:cNvCxnSpPr>
            <a:cxnSpLocks/>
          </p:cNvCxnSpPr>
          <p:nvPr/>
        </p:nvCxnSpPr>
        <p:spPr>
          <a:xfrm>
            <a:off x="6096000" y="1956847"/>
            <a:ext cx="0" cy="14564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34">
            <a:extLst>
              <a:ext uri="{FF2B5EF4-FFF2-40B4-BE49-F238E27FC236}">
                <a16:creationId xmlns:a16="http://schemas.microsoft.com/office/drawing/2014/main" id="{632F4068-02E6-59B8-4580-B958C01A68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9698" y="1113148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4">
            <a:extLst>
              <a:ext uri="{FF2B5EF4-FFF2-40B4-BE49-F238E27FC236}">
                <a16:creationId xmlns:a16="http://schemas.microsoft.com/office/drawing/2014/main" id="{40B62922-5220-3D89-9695-851A7B6799D7}"/>
              </a:ext>
            </a:extLst>
          </p:cNvPr>
          <p:cNvCxnSpPr>
            <a:cxnSpLocks/>
          </p:cNvCxnSpPr>
          <p:nvPr/>
        </p:nvCxnSpPr>
        <p:spPr>
          <a:xfrm rot="5400000">
            <a:off x="3795860" y="1113149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44810C7-D5BB-500F-4ED2-C60D7B7E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199" y="4267001"/>
            <a:ext cx="585812" cy="5858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0DE2CE-1377-137B-93D6-EB8E126F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7038" y="4267001"/>
            <a:ext cx="585812" cy="5858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2937F3-F27F-026B-1EC3-BE0E6CBE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9360" y="4267001"/>
            <a:ext cx="585812" cy="5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70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F66E254-E2B0-5B15-93DE-568C2D00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6AD0CF-7E66-C0A9-2911-A99C2E79B3C8}"/>
              </a:ext>
            </a:extLst>
          </p:cNvPr>
          <p:cNvSpPr txBox="1"/>
          <p:nvPr/>
        </p:nvSpPr>
        <p:spPr>
          <a:xfrm>
            <a:off x="2808440" y="2405147"/>
            <a:ext cx="237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User-Assigned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6B9252-9013-01C0-D0FC-1727EA88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54383" y="3236144"/>
            <a:ext cx="1886229" cy="1886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2AAEC6-D73A-A809-F95A-2676CDD9B6EC}"/>
              </a:ext>
            </a:extLst>
          </p:cNvPr>
          <p:cNvSpPr txBox="1"/>
          <p:nvPr/>
        </p:nvSpPr>
        <p:spPr>
          <a:xfrm>
            <a:off x="6892012" y="2405147"/>
            <a:ext cx="261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System-Assigned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01F80EA-69D5-8576-ED60-3E6AC3F6E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FE76989-9015-E2FE-B5F1-F8BDD1F2B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BA63B4-9FAA-5EA3-156C-2708506E6D5E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039C5-C814-7D57-3308-11ABFEC21B3B}"/>
              </a:ext>
            </a:extLst>
          </p:cNvPr>
          <p:cNvSpPr txBox="1"/>
          <p:nvPr/>
        </p:nvSpPr>
        <p:spPr>
          <a:xfrm>
            <a:off x="3138498" y="265956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02DCDF-2B91-AF8F-33BB-E9395B24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421267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E758FC-F934-52E5-7A2A-6542A87E6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252" y="898604"/>
            <a:ext cx="1723362" cy="17233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43FD57E-1472-B37F-D303-7F2F4C90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51318" y="4360510"/>
            <a:ext cx="1486374" cy="148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90A93-4AD9-CE70-A377-50130606D248}"/>
              </a:ext>
            </a:extLst>
          </p:cNvPr>
          <p:cNvSpPr txBox="1"/>
          <p:nvPr/>
        </p:nvSpPr>
        <p:spPr>
          <a:xfrm>
            <a:off x="2808441" y="3647299"/>
            <a:ext cx="237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User-Assigned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6F180-0BA4-52E1-13D8-A4D1EBFC2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54311" y="4355185"/>
            <a:ext cx="1486374" cy="148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6C83B-E486-3D3D-28D2-7D67063772AA}"/>
              </a:ext>
            </a:extLst>
          </p:cNvPr>
          <p:cNvSpPr txBox="1"/>
          <p:nvPr/>
        </p:nvSpPr>
        <p:spPr>
          <a:xfrm>
            <a:off x="6892013" y="3647299"/>
            <a:ext cx="261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System-Assigned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C206C-0A0A-3EF3-B22A-3483FDA6A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3662" y="1363787"/>
            <a:ext cx="964678" cy="96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4D19F-601F-8A98-D9C9-4CEB223DA0DC}"/>
              </a:ext>
            </a:extLst>
          </p:cNvPr>
          <p:cNvSpPr txBox="1"/>
          <p:nvPr/>
        </p:nvSpPr>
        <p:spPr>
          <a:xfrm>
            <a:off x="3959258" y="1701013"/>
            <a:ext cx="181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Service Principal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73B947A1-F735-AD33-D86D-0B2FBE502E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0030" y="3096755"/>
            <a:ext cx="2650249" cy="1358309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1A586E2E-CBA2-10C8-EF0D-024AF8452F6E}"/>
              </a:ext>
            </a:extLst>
          </p:cNvPr>
          <p:cNvCxnSpPr>
            <a:cxnSpLocks/>
            <a:stCxn id="9" idx="2"/>
            <a:endCxn id="5" idx="3"/>
          </p:cNvCxnSpPr>
          <p:nvPr/>
        </p:nvCxnSpPr>
        <p:spPr>
          <a:xfrm rot="5400000">
            <a:off x="4029229" y="3036925"/>
            <a:ext cx="2775236" cy="1358308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BA39B-7020-F574-5A41-D65ECDEAC4E4}"/>
              </a:ext>
            </a:extLst>
          </p:cNvPr>
          <p:cNvSpPr txBox="1"/>
          <p:nvPr/>
        </p:nvSpPr>
        <p:spPr>
          <a:xfrm>
            <a:off x="5777062" y="504290"/>
            <a:ext cx="195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Application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2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946F7D-1CB1-7E80-42B1-B6D129539FF5}"/>
              </a:ext>
            </a:extLst>
          </p:cNvPr>
          <p:cNvCxnSpPr>
            <a:cxnSpLocks/>
          </p:cNvCxnSpPr>
          <p:nvPr/>
        </p:nvCxnSpPr>
        <p:spPr>
          <a:xfrm>
            <a:off x="579748" y="2543260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3AB2F-870C-AA23-6990-4D9BB226A103}"/>
              </a:ext>
            </a:extLst>
          </p:cNvPr>
          <p:cNvCxnSpPr>
            <a:cxnSpLocks/>
          </p:cNvCxnSpPr>
          <p:nvPr/>
        </p:nvCxnSpPr>
        <p:spPr>
          <a:xfrm>
            <a:off x="579748" y="3714409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1141D7-FB95-A840-A86B-A16B682EB674}"/>
              </a:ext>
            </a:extLst>
          </p:cNvPr>
          <p:cNvCxnSpPr>
            <a:cxnSpLocks/>
          </p:cNvCxnSpPr>
          <p:nvPr/>
        </p:nvCxnSpPr>
        <p:spPr>
          <a:xfrm>
            <a:off x="579748" y="5068726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6C503-D88D-4016-0280-4DA3365D5882}"/>
              </a:ext>
            </a:extLst>
          </p:cNvPr>
          <p:cNvCxnSpPr>
            <a:cxnSpLocks/>
          </p:cNvCxnSpPr>
          <p:nvPr/>
        </p:nvCxnSpPr>
        <p:spPr>
          <a:xfrm>
            <a:off x="3487919" y="353505"/>
            <a:ext cx="0" cy="6019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09367-298D-ABBC-70E7-BFDC993E6975}"/>
              </a:ext>
            </a:extLst>
          </p:cNvPr>
          <p:cNvCxnSpPr>
            <a:cxnSpLocks/>
          </p:cNvCxnSpPr>
          <p:nvPr/>
        </p:nvCxnSpPr>
        <p:spPr>
          <a:xfrm>
            <a:off x="579748" y="1309673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E18892-FC1D-3E9E-22FC-B5DC73B1D762}"/>
              </a:ext>
            </a:extLst>
          </p:cNvPr>
          <p:cNvSpPr txBox="1"/>
          <p:nvPr/>
        </p:nvSpPr>
        <p:spPr>
          <a:xfrm>
            <a:off x="379613" y="1646145"/>
            <a:ext cx="239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Application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59F91-0E7F-AC9C-D69E-E9E966574F37}"/>
              </a:ext>
            </a:extLst>
          </p:cNvPr>
          <p:cNvGrpSpPr/>
          <p:nvPr/>
        </p:nvGrpSpPr>
        <p:grpSpPr>
          <a:xfrm>
            <a:off x="3801267" y="1550765"/>
            <a:ext cx="4569613" cy="710323"/>
            <a:chOff x="3801267" y="1506333"/>
            <a:chExt cx="4569613" cy="7103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C4846-4DB2-14CC-E158-8CF2E8328372}"/>
                </a:ext>
              </a:extLst>
            </p:cNvPr>
            <p:cNvSpPr txBox="1"/>
            <p:nvPr/>
          </p:nvSpPr>
          <p:spPr>
            <a:xfrm>
              <a:off x="380126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6001B4-4E8B-56B9-A337-DF39E618EDD1}"/>
                </a:ext>
              </a:extLst>
            </p:cNvPr>
            <p:cNvSpPr txBox="1"/>
            <p:nvPr/>
          </p:nvSpPr>
          <p:spPr>
            <a:xfrm>
              <a:off x="560858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B32CB1-0CD4-1E1E-9C9D-FAB9C356F55C}"/>
                </a:ext>
              </a:extLst>
            </p:cNvPr>
            <p:cNvSpPr txBox="1"/>
            <p:nvPr/>
          </p:nvSpPr>
          <p:spPr>
            <a:xfrm>
              <a:off x="7446868" y="1506333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3989A15-8E25-B8A2-1B9F-86CD4BCCC9B5}"/>
              </a:ext>
            </a:extLst>
          </p:cNvPr>
          <p:cNvSpPr txBox="1"/>
          <p:nvPr/>
        </p:nvSpPr>
        <p:spPr>
          <a:xfrm>
            <a:off x="-123438" y="3871307"/>
            <a:ext cx="2900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User-Assigned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FBC01-8468-6E50-5DD1-E2244775AE2C}"/>
              </a:ext>
            </a:extLst>
          </p:cNvPr>
          <p:cNvGrpSpPr/>
          <p:nvPr/>
        </p:nvGrpSpPr>
        <p:grpSpPr>
          <a:xfrm>
            <a:off x="3796859" y="4031700"/>
            <a:ext cx="4574021" cy="712028"/>
            <a:chOff x="3796859" y="3904865"/>
            <a:chExt cx="4574021" cy="712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00C71-9038-3786-9596-A8869D17A9EA}"/>
                </a:ext>
              </a:extLst>
            </p:cNvPr>
            <p:cNvSpPr txBox="1"/>
            <p:nvPr/>
          </p:nvSpPr>
          <p:spPr>
            <a:xfrm>
              <a:off x="7446868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5" name="Picture 2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3577757F-D29F-637C-14D3-9D7C61E3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4798" y="3904865"/>
              <a:ext cx="527386" cy="52738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95D2A8-5BD8-AEDA-00D9-BAACCFD54417}"/>
                </a:ext>
              </a:extLst>
            </p:cNvPr>
            <p:cNvSpPr txBox="1"/>
            <p:nvPr/>
          </p:nvSpPr>
          <p:spPr>
            <a:xfrm>
              <a:off x="3796859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A9E615-0A28-3472-F5AA-1A97536781B2}"/>
              </a:ext>
            </a:extLst>
          </p:cNvPr>
          <p:cNvSpPr txBox="1"/>
          <p:nvPr/>
        </p:nvSpPr>
        <p:spPr>
          <a:xfrm>
            <a:off x="168223" y="2867225"/>
            <a:ext cx="260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Service Principal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1A3D37-9966-FC26-E167-B09419397C4E}"/>
              </a:ext>
            </a:extLst>
          </p:cNvPr>
          <p:cNvGrpSpPr/>
          <p:nvPr/>
        </p:nvGrpSpPr>
        <p:grpSpPr>
          <a:xfrm>
            <a:off x="3801268" y="2780535"/>
            <a:ext cx="4569612" cy="707886"/>
            <a:chOff x="3801267" y="2647384"/>
            <a:chExt cx="4569613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6C7811-32EC-FB52-0902-5008D6044D0C}"/>
                </a:ext>
              </a:extLst>
            </p:cNvPr>
            <p:cNvSpPr txBox="1"/>
            <p:nvPr/>
          </p:nvSpPr>
          <p:spPr>
            <a:xfrm>
              <a:off x="3801267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4627A-507F-2E60-B6C3-4E0DC466AED3}"/>
                </a:ext>
              </a:extLst>
            </p:cNvPr>
            <p:cNvSpPr txBox="1"/>
            <p:nvPr/>
          </p:nvSpPr>
          <p:spPr>
            <a:xfrm>
              <a:off x="5606993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AB1CF-09F3-922E-8905-87BC57732DD8}"/>
                </a:ext>
              </a:extLst>
            </p:cNvPr>
            <p:cNvSpPr txBox="1"/>
            <p:nvPr/>
          </p:nvSpPr>
          <p:spPr>
            <a:xfrm>
              <a:off x="7446868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F6DB09D-889D-2706-0CEE-4468548CB3AB}"/>
              </a:ext>
            </a:extLst>
          </p:cNvPr>
          <p:cNvSpPr txBox="1"/>
          <p:nvPr/>
        </p:nvSpPr>
        <p:spPr>
          <a:xfrm>
            <a:off x="-415484" y="5225623"/>
            <a:ext cx="319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System-Assigned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A3E8CC-D8B2-9402-6F67-F7B208A61AE2}"/>
              </a:ext>
            </a:extLst>
          </p:cNvPr>
          <p:cNvGrpSpPr/>
          <p:nvPr/>
        </p:nvGrpSpPr>
        <p:grpSpPr>
          <a:xfrm>
            <a:off x="3796859" y="5345612"/>
            <a:ext cx="4574021" cy="707886"/>
            <a:chOff x="3796859" y="5302926"/>
            <a:chExt cx="4574021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1ED351-F9B3-FD50-15D0-4153D6252EED}"/>
                </a:ext>
              </a:extLst>
            </p:cNvPr>
            <p:cNvSpPr txBox="1"/>
            <p:nvPr/>
          </p:nvSpPr>
          <p:spPr>
            <a:xfrm>
              <a:off x="3796859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35" name="Picture 3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A4E3A8C4-0376-C2E2-69D2-A98E8D66A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976" y="5302926"/>
              <a:ext cx="527386" cy="52738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104ACE-D221-628C-AB13-B46658783B9A}"/>
                </a:ext>
              </a:extLst>
            </p:cNvPr>
            <p:cNvSpPr txBox="1"/>
            <p:nvPr/>
          </p:nvSpPr>
          <p:spPr>
            <a:xfrm>
              <a:off x="7446868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4A12CA-FE9B-69BD-F12B-FD8C1FA46230}"/>
              </a:ext>
            </a:extLst>
          </p:cNvPr>
          <p:cNvSpPr txBox="1"/>
          <p:nvPr/>
        </p:nvSpPr>
        <p:spPr>
          <a:xfrm>
            <a:off x="3740866" y="5485022"/>
            <a:ext cx="674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buntu Condensed" panose="020B0506030602030204" pitchFamily="34" charset="0"/>
              </a:rPr>
              <a:t>Fully managed by an Azure service ♻️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5E443B-A9EA-F8E9-9F15-4973740EA0F6}"/>
              </a:ext>
            </a:extLst>
          </p:cNvPr>
          <p:cNvGrpSpPr/>
          <p:nvPr/>
        </p:nvGrpSpPr>
        <p:grpSpPr>
          <a:xfrm>
            <a:off x="3740867" y="1459078"/>
            <a:ext cx="8093945" cy="954107"/>
            <a:chOff x="3740867" y="1459078"/>
            <a:chExt cx="8093945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66AE20-0FAF-61C8-A54E-48147F547A36}"/>
                </a:ext>
              </a:extLst>
            </p:cNvPr>
            <p:cNvSpPr txBox="1"/>
            <p:nvPr/>
          </p:nvSpPr>
          <p:spPr>
            <a:xfrm>
              <a:off x="3740867" y="1459078"/>
              <a:ext cx="80939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Registered in a single tenant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Needs Service Principal(s)        for operations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F677F83F-2887-3687-D227-2AB23E99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11377" y="1505690"/>
              <a:ext cx="471194" cy="47119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BC27F65-11E6-160D-8B11-69DF0932E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3546" y="1938310"/>
              <a:ext cx="435222" cy="43522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4044A396-0799-955D-A138-48CAA2500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2080" y="2924813"/>
            <a:ext cx="435222" cy="43522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B862EDB-85D1-EDAF-57A6-06B5423B4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8615" y="1691600"/>
            <a:ext cx="546744" cy="54674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BE44C51-5EAC-E483-69F4-D1974F3C0F3F}"/>
              </a:ext>
            </a:extLst>
          </p:cNvPr>
          <p:cNvGrpSpPr/>
          <p:nvPr/>
        </p:nvGrpSpPr>
        <p:grpSpPr>
          <a:xfrm>
            <a:off x="3740866" y="2864350"/>
            <a:ext cx="6598511" cy="593062"/>
            <a:chOff x="3740866" y="2864350"/>
            <a:chExt cx="6598511" cy="59306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BC2FA1-8589-72F9-DED9-369B736B6652}"/>
                </a:ext>
              </a:extLst>
            </p:cNvPr>
            <p:cNvSpPr txBox="1"/>
            <p:nvPr/>
          </p:nvSpPr>
          <p:spPr>
            <a:xfrm>
              <a:off x="3740866" y="2864350"/>
              <a:ext cx="6598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Created for an application         in a tenant       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0A51E01-4CC0-20E6-E85B-0D68FC7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6304" y="2916376"/>
              <a:ext cx="471194" cy="471194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041CEBF0-4D7E-4DE3-6059-1967BEE5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44045" y="2910668"/>
              <a:ext cx="546744" cy="546744"/>
            </a:xfrm>
            <a:prstGeom prst="rect">
              <a:avLst/>
            </a:prstGeom>
          </p:spPr>
        </p:pic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9F39CCF1-995C-DFF8-2C77-7B6963FA6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4131805"/>
            <a:ext cx="518032" cy="5180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864A3F8-DF55-6F46-6FE5-FEA944CE8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5487616"/>
            <a:ext cx="518032" cy="5180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2FB428B-5F02-12EC-E265-1B38877089F6}"/>
              </a:ext>
            </a:extLst>
          </p:cNvPr>
          <p:cNvGrpSpPr/>
          <p:nvPr/>
        </p:nvGrpSpPr>
        <p:grpSpPr>
          <a:xfrm>
            <a:off x="3740867" y="3918694"/>
            <a:ext cx="6908081" cy="954107"/>
            <a:chOff x="3740867" y="3918694"/>
            <a:chExt cx="6908081" cy="95410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A125E5-251A-3C65-CD58-601EEF4336E8}"/>
                </a:ext>
              </a:extLst>
            </p:cNvPr>
            <p:cNvSpPr txBox="1"/>
            <p:nvPr/>
          </p:nvSpPr>
          <p:spPr>
            <a:xfrm>
              <a:off x="3740867" y="3918694"/>
              <a:ext cx="69080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Connected to one or multiple Azure services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Has its own resource          in Azure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9EFB291-3979-D8DD-33B7-2A88904C1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443" y="4424527"/>
              <a:ext cx="531828" cy="44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A51DE7-E249-D424-CF03-F235E0CC8B3A}"/>
              </a:ext>
            </a:extLst>
          </p:cNvPr>
          <p:cNvGrpSpPr/>
          <p:nvPr/>
        </p:nvGrpSpPr>
        <p:grpSpPr>
          <a:xfrm>
            <a:off x="5038626" y="353505"/>
            <a:ext cx="2039519" cy="6019015"/>
            <a:chOff x="5038626" y="353505"/>
            <a:chExt cx="2039519" cy="601901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E8F9C5-B39B-EB15-0C80-71B6A3CAE37A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26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C29AA3-A679-411B-548D-49521F61B6FA}"/>
                </a:ext>
              </a:extLst>
            </p:cNvPr>
            <p:cNvCxnSpPr>
              <a:cxnSpLocks/>
            </p:cNvCxnSpPr>
            <p:nvPr/>
          </p:nvCxnSpPr>
          <p:spPr>
            <a:xfrm>
              <a:off x="7078145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8C6084-8D67-999B-A81E-76F0C04AF69C}"/>
              </a:ext>
            </a:extLst>
          </p:cNvPr>
          <p:cNvGrpSpPr/>
          <p:nvPr/>
        </p:nvGrpSpPr>
        <p:grpSpPr>
          <a:xfrm>
            <a:off x="7139695" y="305521"/>
            <a:ext cx="2460812" cy="954107"/>
            <a:chOff x="7139695" y="305521"/>
            <a:chExt cx="2460812" cy="9541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C6CA91-28A4-AE58-E26A-60D1CED89011}"/>
                </a:ext>
              </a:extLst>
            </p:cNvPr>
            <p:cNvSpPr txBox="1"/>
            <p:nvPr/>
          </p:nvSpPr>
          <p:spPr>
            <a:xfrm>
              <a:off x="7139695" y="305521"/>
              <a:ext cx="18253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Federated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Credential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4C5F1C-664C-EA8C-FDAB-F1239F494F26}"/>
                </a:ext>
              </a:extLst>
            </p:cNvPr>
            <p:cNvSpPr txBox="1"/>
            <p:nvPr/>
          </p:nvSpPr>
          <p:spPr>
            <a:xfrm>
              <a:off x="8539993" y="347801"/>
              <a:ext cx="10605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Ubuntu Condensed" panose="020B0506030602030204" pitchFamily="34" charset="0"/>
                </a:rPr>
                <a:t>🪪</a:t>
              </a:r>
              <a:endParaRPr lang="en-SE" sz="40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DF8A942-8355-7069-9A04-24396F3E57E1}"/>
              </a:ext>
            </a:extLst>
          </p:cNvPr>
          <p:cNvSpPr txBox="1"/>
          <p:nvPr/>
        </p:nvSpPr>
        <p:spPr>
          <a:xfrm>
            <a:off x="5038626" y="542509"/>
            <a:ext cx="206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Certificate</a:t>
            </a:r>
            <a:r>
              <a:rPr lang="en-US" sz="2400" dirty="0">
                <a:latin typeface="Ubuntu Condensed" panose="020B0506030602030204" pitchFamily="34" charset="0"/>
              </a:rPr>
              <a:t>🔑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A61A4C-4375-0D36-491B-3727C7259D71}"/>
              </a:ext>
            </a:extLst>
          </p:cNvPr>
          <p:cNvSpPr txBox="1"/>
          <p:nvPr/>
        </p:nvSpPr>
        <p:spPr>
          <a:xfrm>
            <a:off x="3513067" y="542894"/>
            <a:ext cx="157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Secret</a:t>
            </a:r>
            <a:r>
              <a:rPr lang="en-US" sz="2400" dirty="0">
                <a:latin typeface="Ubuntu Condensed" panose="020B0506030602030204" pitchFamily="34" charset="0"/>
              </a:rPr>
              <a:t>📝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3" name="Freeform: Shape 83">
            <a:extLst>
              <a:ext uri="{FF2B5EF4-FFF2-40B4-BE49-F238E27FC236}">
                <a16:creationId xmlns:a16="http://schemas.microsoft.com/office/drawing/2014/main" id="{BBE5EA05-1C46-9826-1675-92DD3B8B8B4B}"/>
              </a:ext>
            </a:extLst>
          </p:cNvPr>
          <p:cNvSpPr/>
          <p:nvPr/>
        </p:nvSpPr>
        <p:spPr>
          <a:xfrm>
            <a:off x="-6871" y="-11089"/>
            <a:ext cx="12205742" cy="6880177"/>
          </a:xfrm>
          <a:custGeom>
            <a:avLst/>
            <a:gdLst>
              <a:gd name="connsiteX0" fmla="*/ 3519938 w 12205742"/>
              <a:gd name="connsiteY0" fmla="*/ 358890 h 6880177"/>
              <a:gd name="connsiteX1" fmla="*/ 3519938 w 12205742"/>
              <a:gd name="connsiteY1" fmla="*/ 1288462 h 6880177"/>
              <a:gd name="connsiteX2" fmla="*/ 5020349 w 12205742"/>
              <a:gd name="connsiteY2" fmla="*/ 1288462 h 6880177"/>
              <a:gd name="connsiteX3" fmla="*/ 5020349 w 12205742"/>
              <a:gd name="connsiteY3" fmla="*/ 358890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3519938" y="358890"/>
                </a:moveTo>
                <a:lnTo>
                  <a:pt x="3519938" y="1288462"/>
                </a:lnTo>
                <a:lnTo>
                  <a:pt x="5020349" y="1288462"/>
                </a:lnTo>
                <a:lnTo>
                  <a:pt x="5020349" y="358890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2" name="Freeform: Shape 84">
            <a:extLst>
              <a:ext uri="{FF2B5EF4-FFF2-40B4-BE49-F238E27FC236}">
                <a16:creationId xmlns:a16="http://schemas.microsoft.com/office/drawing/2014/main" id="{13B6C8E6-E014-9335-0E6E-FA7DFDA30260}"/>
              </a:ext>
            </a:extLst>
          </p:cNvPr>
          <p:cNvSpPr/>
          <p:nvPr/>
        </p:nvSpPr>
        <p:spPr>
          <a:xfrm>
            <a:off x="0" y="-22179"/>
            <a:ext cx="12205742" cy="6880177"/>
          </a:xfrm>
          <a:custGeom>
            <a:avLst/>
            <a:gdLst>
              <a:gd name="connsiteX0" fmla="*/ 5063773 w 12205742"/>
              <a:gd name="connsiteY0" fmla="*/ 375684 h 6880177"/>
              <a:gd name="connsiteX1" fmla="*/ 5063773 w 12205742"/>
              <a:gd name="connsiteY1" fmla="*/ 1305256 h 6880177"/>
              <a:gd name="connsiteX2" fmla="*/ 7052995 w 12205742"/>
              <a:gd name="connsiteY2" fmla="*/ 1305256 h 6880177"/>
              <a:gd name="connsiteX3" fmla="*/ 7052995 w 12205742"/>
              <a:gd name="connsiteY3" fmla="*/ 375684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5063773" y="375684"/>
                </a:moveTo>
                <a:lnTo>
                  <a:pt x="5063773" y="1305256"/>
                </a:lnTo>
                <a:lnTo>
                  <a:pt x="7052995" y="1305256"/>
                </a:lnTo>
                <a:lnTo>
                  <a:pt x="7052995" y="375684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1" name="Freeform: Shape 86">
            <a:extLst>
              <a:ext uri="{FF2B5EF4-FFF2-40B4-BE49-F238E27FC236}">
                <a16:creationId xmlns:a16="http://schemas.microsoft.com/office/drawing/2014/main" id="{8631FA45-DC83-29A0-4E6B-C3A40B40ED84}"/>
              </a:ext>
            </a:extLst>
          </p:cNvPr>
          <p:cNvSpPr/>
          <p:nvPr/>
        </p:nvSpPr>
        <p:spPr>
          <a:xfrm>
            <a:off x="-13742" y="-22178"/>
            <a:ext cx="12205742" cy="6880177"/>
          </a:xfrm>
          <a:custGeom>
            <a:avLst/>
            <a:gdLst>
              <a:gd name="connsiteX0" fmla="*/ 7114651 w 12205742"/>
              <a:gd name="connsiteY0" fmla="*/ 375732 h 6880177"/>
              <a:gd name="connsiteX1" fmla="*/ 7114651 w 12205742"/>
              <a:gd name="connsiteY1" fmla="*/ 1305304 h 6880177"/>
              <a:gd name="connsiteX2" fmla="*/ 9465670 w 12205742"/>
              <a:gd name="connsiteY2" fmla="*/ 1305304 h 6880177"/>
              <a:gd name="connsiteX3" fmla="*/ 9465670 w 12205742"/>
              <a:gd name="connsiteY3" fmla="*/ 375732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7114651" y="375732"/>
                </a:moveTo>
                <a:lnTo>
                  <a:pt x="7114651" y="1305304"/>
                </a:lnTo>
                <a:lnTo>
                  <a:pt x="9465670" y="1305304"/>
                </a:lnTo>
                <a:lnTo>
                  <a:pt x="9465670" y="375732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95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59" grpId="0"/>
      <p:bldP spid="60" grpId="0"/>
      <p:bldP spid="63" grpId="0" animBg="1"/>
      <p:bldP spid="63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404D2-91D4-A9F4-FF5F-3B1A301F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75"/>
          <a:stretch/>
        </p:blipFill>
        <p:spPr>
          <a:xfrm>
            <a:off x="195263" y="147141"/>
            <a:ext cx="11640680" cy="257069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BCC6B-3762-4955-A5B8-63A6D68D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3" y="2070481"/>
            <a:ext cx="10148888" cy="171488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43F25-1BCB-7DA0-B97F-0F01FE28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09" y="2927921"/>
            <a:ext cx="9910832" cy="278130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6AD41-68B1-4E79-2FF8-2710758B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" y="3596527"/>
            <a:ext cx="10343350" cy="1747954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1E7BE-AF33-28B9-A77D-012FFC75E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958" y="4429896"/>
            <a:ext cx="9392250" cy="182917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8D5D6-9CD7-CB64-5D1B-A47741EBC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875" b="56516"/>
          <a:stretch/>
        </p:blipFill>
        <p:spPr>
          <a:xfrm>
            <a:off x="849085" y="2321331"/>
            <a:ext cx="10493830" cy="22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C331-8269-BB6A-77FE-59309AF6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C24577-2DF3-AD9B-1DB1-8C9B0A5680CD}"/>
              </a:ext>
            </a:extLst>
          </p:cNvPr>
          <p:cNvGrpSpPr/>
          <p:nvPr/>
        </p:nvGrpSpPr>
        <p:grpSpPr>
          <a:xfrm>
            <a:off x="4612812" y="2429421"/>
            <a:ext cx="2926040" cy="2267539"/>
            <a:chOff x="4612812" y="2429421"/>
            <a:chExt cx="2926040" cy="22675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C4E31-01FC-A083-BAC1-65D810425C6D}"/>
                </a:ext>
              </a:extLst>
            </p:cNvPr>
            <p:cNvSpPr txBox="1"/>
            <p:nvPr/>
          </p:nvSpPr>
          <p:spPr>
            <a:xfrm>
              <a:off x="5615049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Public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E42B79-05F3-4284-CDF6-56609AA28077}"/>
                </a:ext>
              </a:extLst>
            </p:cNvPr>
            <p:cNvSpPr txBox="1"/>
            <p:nvPr/>
          </p:nvSpPr>
          <p:spPr>
            <a:xfrm>
              <a:off x="4653147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Confidential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94BB9F-7873-0A64-7524-208FD42176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9987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D0C79D-8480-E27B-51EE-A1DF21919AEA}"/>
                </a:ext>
              </a:extLst>
            </p:cNvPr>
            <p:cNvSpPr txBox="1"/>
            <p:nvPr/>
          </p:nvSpPr>
          <p:spPr>
            <a:xfrm>
              <a:off x="4612812" y="242942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🔓</a:t>
              </a:r>
              <a:endParaRPr lang="en-US" sz="7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EAD4BA-EEAC-BD7A-B60E-E030462DF2FD}"/>
                </a:ext>
              </a:extLst>
            </p:cNvPr>
            <p:cNvSpPr txBox="1"/>
            <p:nvPr/>
          </p:nvSpPr>
          <p:spPr>
            <a:xfrm>
              <a:off x="6411083" y="349663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🔐</a:t>
              </a:r>
              <a:endParaRPr lang="en-US" sz="7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91DC7-529C-EE4A-1F01-5B36152762E8}"/>
              </a:ext>
            </a:extLst>
          </p:cNvPr>
          <p:cNvGrpSpPr/>
          <p:nvPr/>
        </p:nvGrpSpPr>
        <p:grpSpPr>
          <a:xfrm>
            <a:off x="8472598" y="2396071"/>
            <a:ext cx="3290648" cy="2064409"/>
            <a:chOff x="8472598" y="2396071"/>
            <a:chExt cx="3290648" cy="2064409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40F0D52-A564-D6C9-0AFC-DF033523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96401" y="3454275"/>
              <a:ext cx="1006205" cy="100620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E9E3B903-9AB8-22D1-6D20-C7CCF548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2960" y="2396071"/>
              <a:ext cx="901540" cy="9015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572C73-3578-6B6B-CFDE-279C0770ED4F}"/>
                </a:ext>
              </a:extLst>
            </p:cNvPr>
            <p:cNvSpPr txBox="1"/>
            <p:nvPr/>
          </p:nvSpPr>
          <p:spPr>
            <a:xfrm>
              <a:off x="9434500" y="2737197"/>
              <a:ext cx="2328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Identity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issued tokens)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5D5199-7564-0D05-C633-2F8F50CEFE31}"/>
                </a:ext>
              </a:extLst>
            </p:cNvPr>
            <p:cNvSpPr txBox="1"/>
            <p:nvPr/>
          </p:nvSpPr>
          <p:spPr>
            <a:xfrm>
              <a:off x="8472598" y="3459095"/>
              <a:ext cx="1923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API</a:t>
              </a:r>
            </a:p>
            <a:p>
              <a:pPr algn="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a token audience)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9685E6-F1A7-8612-54C9-50D8AC3C4D39}"/>
                </a:ext>
              </a:extLst>
            </p:cNvPr>
            <p:cNvCxnSpPr>
              <a:cxnSpLocks/>
            </p:cNvCxnSpPr>
            <p:nvPr/>
          </p:nvCxnSpPr>
          <p:spPr>
            <a:xfrm>
              <a:off x="8789438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6B0471-90AD-23CE-B801-977BF20B6DE6}"/>
              </a:ext>
            </a:extLst>
          </p:cNvPr>
          <p:cNvGrpSpPr/>
          <p:nvPr/>
        </p:nvGrpSpPr>
        <p:grpSpPr>
          <a:xfrm>
            <a:off x="838200" y="2396071"/>
            <a:ext cx="2970032" cy="1962717"/>
            <a:chOff x="838200" y="2396071"/>
            <a:chExt cx="2970032" cy="1962717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B850037-36F3-04F9-1CC1-9C993B0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829669" y="3437909"/>
              <a:ext cx="593231" cy="59323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3E7749-6495-BE23-BD9C-18537DC4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62182" y="3765557"/>
              <a:ext cx="593231" cy="59323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6CA7E8A-C752-06DC-39B4-72603AE4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8562" y="2396071"/>
              <a:ext cx="901540" cy="9015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62269-9C9D-2D17-52CB-8E225820A615}"/>
                </a:ext>
              </a:extLst>
            </p:cNvPr>
            <p:cNvSpPr txBox="1"/>
            <p:nvPr/>
          </p:nvSpPr>
          <p:spPr>
            <a:xfrm>
              <a:off x="1800102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Single-tenant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C1E172-802C-BAF9-E4FD-829184A3CEE2}"/>
                </a:ext>
              </a:extLst>
            </p:cNvPr>
            <p:cNvSpPr txBox="1"/>
            <p:nvPr/>
          </p:nvSpPr>
          <p:spPr>
            <a:xfrm>
              <a:off x="838200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Multi-tenant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FB5266-B3E1-04A1-BAF6-5E3FBBC09ED3}"/>
                </a:ext>
              </a:extLst>
            </p:cNvPr>
            <p:cNvCxnSpPr>
              <a:cxnSpLocks/>
            </p:cNvCxnSpPr>
            <p:nvPr/>
          </p:nvCxnSpPr>
          <p:spPr>
            <a:xfrm>
              <a:off x="1155040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62C9ED8-4F18-E154-7D6C-7364D6DA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215001" y="3757629"/>
              <a:ext cx="593231" cy="59323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37335-0C4D-EF74-5B4B-BFB14D83B728}"/>
              </a:ext>
            </a:extLst>
          </p:cNvPr>
          <p:cNvGrpSpPr/>
          <p:nvPr/>
        </p:nvGrpSpPr>
        <p:grpSpPr>
          <a:xfrm>
            <a:off x="4010586" y="1142973"/>
            <a:ext cx="4172178" cy="4193896"/>
            <a:chOff x="4010586" y="1697571"/>
            <a:chExt cx="4172178" cy="419389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AB167AD-6826-6EDF-070A-5AF4D5BB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10586" y="1697571"/>
              <a:ext cx="4172178" cy="351340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7C7A35-D631-5DAA-4511-8271D207FADC}"/>
                </a:ext>
              </a:extLst>
            </p:cNvPr>
            <p:cNvSpPr txBox="1"/>
            <p:nvPr/>
          </p:nvSpPr>
          <p:spPr>
            <a:xfrm>
              <a:off x="4408448" y="5429802"/>
              <a:ext cx="3375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" panose="020B0504030602030204" pitchFamily="34" charset="0"/>
                </a:rPr>
                <a:t>Application Manifest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EDE7A3-FFE6-3597-7F5A-0A4616902B88}"/>
              </a:ext>
            </a:extLst>
          </p:cNvPr>
          <p:cNvGrpSpPr/>
          <p:nvPr/>
        </p:nvGrpSpPr>
        <p:grpSpPr>
          <a:xfrm>
            <a:off x="1568253" y="1335233"/>
            <a:ext cx="2448882" cy="1178998"/>
            <a:chOff x="1568253" y="1731689"/>
            <a:chExt cx="2448882" cy="11789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0EA7E2-6C2D-C870-502C-FB08F2CC8576}"/>
                </a:ext>
              </a:extLst>
            </p:cNvPr>
            <p:cNvGrpSpPr/>
            <p:nvPr/>
          </p:nvGrpSpPr>
          <p:grpSpPr>
            <a:xfrm>
              <a:off x="1568253" y="1731689"/>
              <a:ext cx="1923803" cy="1178998"/>
              <a:chOff x="8596191" y="965040"/>
              <a:chExt cx="1923803" cy="1178998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3C95A645-BC36-7F12-D58A-FD9C43FFC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D0F105-5895-F4A5-97C2-120D3D93A87D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Credentials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67A3E1-B1F6-A6EE-2306-D9F82E0C4AE6}"/>
                </a:ext>
              </a:extLst>
            </p:cNvPr>
            <p:cNvCxnSpPr>
              <a:cxnSpLocks/>
            </p:cNvCxnSpPr>
            <p:nvPr/>
          </p:nvCxnSpPr>
          <p:spPr>
            <a:xfrm>
              <a:off x="2762003" y="2252413"/>
              <a:ext cx="1255132" cy="64723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B693C9-33AC-6487-675F-CEEF9ED4B560}"/>
              </a:ext>
            </a:extLst>
          </p:cNvPr>
          <p:cNvGrpSpPr/>
          <p:nvPr/>
        </p:nvGrpSpPr>
        <p:grpSpPr>
          <a:xfrm>
            <a:off x="1357511" y="3962332"/>
            <a:ext cx="2653075" cy="1400713"/>
            <a:chOff x="1357511" y="4358788"/>
            <a:chExt cx="2653075" cy="140071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92C3FF-5E27-6AEE-9735-EAFEA45B842E}"/>
                </a:ext>
              </a:extLst>
            </p:cNvPr>
            <p:cNvGrpSpPr/>
            <p:nvPr/>
          </p:nvGrpSpPr>
          <p:grpSpPr>
            <a:xfrm>
              <a:off x="1357511" y="4580503"/>
              <a:ext cx="1923803" cy="1178998"/>
              <a:chOff x="8596191" y="965040"/>
              <a:chExt cx="1923803" cy="1178998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51B384F-6B39-BA47-33F6-6C0ABD85A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4EF69D-C5F2-DE5B-EF57-0B841AC82E6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Branding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A2F76B-F875-3FCC-DCDE-11889EBD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438" y="4358788"/>
              <a:ext cx="1187148" cy="73451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8F7F67-F986-E6FC-895D-A29FE3DD6EED}"/>
              </a:ext>
            </a:extLst>
          </p:cNvPr>
          <p:cNvGrpSpPr/>
          <p:nvPr/>
        </p:nvGrpSpPr>
        <p:grpSpPr>
          <a:xfrm>
            <a:off x="8182764" y="3931175"/>
            <a:ext cx="2320625" cy="1178998"/>
            <a:chOff x="8182764" y="4327631"/>
            <a:chExt cx="2320625" cy="11789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BCBAF08-39B9-1713-1B8A-7D46DF5A9BC3}"/>
                </a:ext>
              </a:extLst>
            </p:cNvPr>
            <p:cNvGrpSpPr/>
            <p:nvPr/>
          </p:nvGrpSpPr>
          <p:grpSpPr>
            <a:xfrm>
              <a:off x="8579586" y="4327631"/>
              <a:ext cx="1923803" cy="1178998"/>
              <a:chOff x="8596191" y="965040"/>
              <a:chExt cx="1923803" cy="1178998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E1D630AF-F813-C5CD-185C-6D71FC1C4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484F124-BD3B-56E5-FCED-A2E861BA585B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Configuration</a:t>
                </a: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9BCF2C-E139-01EE-65D0-5AA3CAD5B261}"/>
                </a:ext>
              </a:extLst>
            </p:cNvPr>
            <p:cNvCxnSpPr>
              <a:cxnSpLocks/>
            </p:cNvCxnSpPr>
            <p:nvPr/>
          </p:nvCxnSpPr>
          <p:spPr>
            <a:xfrm>
              <a:off x="8182764" y="4358788"/>
              <a:ext cx="938568" cy="52627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8E8AD4-813C-D643-0CEC-C0BF14EACB62}"/>
              </a:ext>
            </a:extLst>
          </p:cNvPr>
          <p:cNvGrpSpPr/>
          <p:nvPr/>
        </p:nvGrpSpPr>
        <p:grpSpPr>
          <a:xfrm>
            <a:off x="8193696" y="1142973"/>
            <a:ext cx="2580138" cy="1178998"/>
            <a:chOff x="8193696" y="1539429"/>
            <a:chExt cx="2580138" cy="117899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CFB450F-13E5-13C5-4565-A879768B6B90}"/>
                </a:ext>
              </a:extLst>
            </p:cNvPr>
            <p:cNvGrpSpPr/>
            <p:nvPr/>
          </p:nvGrpSpPr>
          <p:grpSpPr>
            <a:xfrm>
              <a:off x="8850031" y="1539429"/>
              <a:ext cx="1923803" cy="1178998"/>
              <a:chOff x="8596191" y="965040"/>
              <a:chExt cx="1923803" cy="117899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6341CEA6-9E69-900D-3125-30ECBA05B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2BF9A6-59C3-15D9-C7FB-5411FAEBA14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Authentication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FC9AA66-FB03-29FE-8DE4-4F016CC3E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696" y="2096857"/>
              <a:ext cx="1176216" cy="40235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1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27556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995" y="462673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6344765" y="1630015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Entra ID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739" y="2755089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9003982" y="3764356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Microsoft Graph API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F7A209-3EFE-6D2C-C638-1BC232E4B77A}"/>
              </a:ext>
            </a:extLst>
          </p:cNvPr>
          <p:cNvGrpSpPr/>
          <p:nvPr/>
        </p:nvGrpSpPr>
        <p:grpSpPr>
          <a:xfrm>
            <a:off x="4354993" y="1328840"/>
            <a:ext cx="2368002" cy="3345264"/>
            <a:chOff x="3773336" y="369427"/>
            <a:chExt cx="2368002" cy="33452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CC40E-57F3-061C-020B-9CB8265D3F0E}"/>
                </a:ext>
              </a:extLst>
            </p:cNvPr>
            <p:cNvSpPr txBox="1"/>
            <p:nvPr/>
          </p:nvSpPr>
          <p:spPr>
            <a:xfrm rot="18295232">
              <a:off x="3276831" y="2285638"/>
              <a:ext cx="2349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Request (with Client Id)</a:t>
              </a:r>
            </a:p>
          </p:txBody>
        </p:sp>
        <p:cxnSp>
          <p:nvCxnSpPr>
            <p:cNvPr id="25" name="Straight Arrow Connector 34">
              <a:extLst>
                <a:ext uri="{FF2B5EF4-FFF2-40B4-BE49-F238E27FC236}">
                  <a16:creationId xmlns:a16="http://schemas.microsoft.com/office/drawing/2014/main" id="{292B76AC-AD95-1B59-9339-E3F0B3D6A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336" y="369427"/>
              <a:ext cx="2368002" cy="334526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2109" y="4733817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4101805" y="5733988"/>
            <a:ext cx="65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User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ABA567C2-C15E-77BE-5603-F9D8C2A9DA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436195" y="5252589"/>
            <a:ext cx="634581" cy="63458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F03DF21-5766-F5A5-7835-B11DBA40C6EC}"/>
              </a:ext>
            </a:extLst>
          </p:cNvPr>
          <p:cNvGrpSpPr/>
          <p:nvPr/>
        </p:nvGrpSpPr>
        <p:grpSpPr>
          <a:xfrm>
            <a:off x="4571390" y="1495177"/>
            <a:ext cx="2315799" cy="3193325"/>
            <a:chOff x="4571390" y="1495177"/>
            <a:chExt cx="2315799" cy="3193325"/>
          </a:xfrm>
        </p:grpSpPr>
        <p:cxnSp>
          <p:nvCxnSpPr>
            <p:cNvPr id="31" name="Straight Arrow Connector 34">
              <a:extLst>
                <a:ext uri="{FF2B5EF4-FFF2-40B4-BE49-F238E27FC236}">
                  <a16:creationId xmlns:a16="http://schemas.microsoft.com/office/drawing/2014/main" id="{E9EB82A2-3AB6-2C93-489F-D41588485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1390" y="1495177"/>
              <a:ext cx="2253179" cy="3193325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6B24D0-E9EB-5515-AD08-9AAB23E7F2B3}"/>
                </a:ext>
              </a:extLst>
            </p:cNvPr>
            <p:cNvSpPr txBox="1"/>
            <p:nvPr/>
          </p:nvSpPr>
          <p:spPr>
            <a:xfrm rot="18277213">
              <a:off x="5635385" y="2337444"/>
              <a:ext cx="16726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1. Consent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2. Login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latin typeface="Ubuntu" panose="020B0504030602030204" pitchFamily="34" charset="0"/>
                </a:rPr>
                <a:t>3. Token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D7A25-9A2E-48EF-50B6-4F79B5E5C2EC}"/>
              </a:ext>
            </a:extLst>
          </p:cNvPr>
          <p:cNvGrpSpPr/>
          <p:nvPr/>
        </p:nvGrpSpPr>
        <p:grpSpPr>
          <a:xfrm>
            <a:off x="4753486" y="3387523"/>
            <a:ext cx="4816253" cy="1865066"/>
            <a:chOff x="3897397" y="3258186"/>
            <a:chExt cx="4816253" cy="1865066"/>
          </a:xfrm>
        </p:grpSpPr>
        <p:cxnSp>
          <p:nvCxnSpPr>
            <p:cNvPr id="19" name="Straight Arrow Connector 34">
              <a:extLst>
                <a:ext uri="{FF2B5EF4-FFF2-40B4-BE49-F238E27FC236}">
                  <a16:creationId xmlns:a16="http://schemas.microsoft.com/office/drawing/2014/main" id="{CEDCDB32-4866-D235-5C02-52BE9CFF1545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3897397" y="3258186"/>
              <a:ext cx="4816253" cy="1865066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12E8D-BF49-DF39-03B1-82BA676D0FF8}"/>
                </a:ext>
              </a:extLst>
            </p:cNvPr>
            <p:cNvSpPr txBox="1"/>
            <p:nvPr/>
          </p:nvSpPr>
          <p:spPr>
            <a:xfrm rot="20373249">
              <a:off x="5163591" y="3910703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Access Token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8653" y="2048798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836803" y="3048969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App Registration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1D883A-5D22-1223-C9D3-9C8C14B26757}"/>
              </a:ext>
            </a:extLst>
          </p:cNvPr>
          <p:cNvGrpSpPr/>
          <p:nvPr/>
        </p:nvGrpSpPr>
        <p:grpSpPr>
          <a:xfrm>
            <a:off x="2114964" y="3429000"/>
            <a:ext cx="1760357" cy="2002316"/>
            <a:chOff x="2114964" y="3429000"/>
            <a:chExt cx="1760357" cy="2002316"/>
          </a:xfrm>
        </p:grpSpPr>
        <p:cxnSp>
          <p:nvCxnSpPr>
            <p:cNvPr id="58" name="Straight Arrow Connector 34">
              <a:extLst>
                <a:ext uri="{FF2B5EF4-FFF2-40B4-BE49-F238E27FC236}">
                  <a16:creationId xmlns:a16="http://schemas.microsoft.com/office/drawing/2014/main" id="{08190F0E-5FA2-F822-6DEC-3568B9B53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4964" y="3429000"/>
              <a:ext cx="1760357" cy="2002316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349743-281F-ED2A-D581-22683F9CC3F6}"/>
                </a:ext>
              </a:extLst>
            </p:cNvPr>
            <p:cNvSpPr txBox="1"/>
            <p:nvPr/>
          </p:nvSpPr>
          <p:spPr>
            <a:xfrm rot="2937684">
              <a:off x="2451190" y="4189093"/>
              <a:ext cx="1451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Get Client Id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9FF8861-8174-ACA9-D6E9-9C78EE0020C5}"/>
              </a:ext>
            </a:extLst>
          </p:cNvPr>
          <p:cNvSpPr txBox="1"/>
          <p:nvPr/>
        </p:nvSpPr>
        <p:spPr>
          <a:xfrm>
            <a:off x="4960196" y="5518544"/>
            <a:ext cx="48162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Ubuntu" panose="020B0504030602030204" pitchFamily="34" charset="0"/>
              </a:rPr>
              <a:t>Azure PowerShell</a:t>
            </a:r>
            <a:br>
              <a:rPr lang="en-US" sz="1100" b="0" i="0" dirty="0">
                <a:effectLst/>
                <a:latin typeface="Ubuntu" panose="020B0504030602030204" pitchFamily="34" charset="0"/>
              </a:rPr>
            </a:br>
            <a:r>
              <a:rPr lang="en-US" sz="1100" b="0" i="0" dirty="0">
                <a:effectLst/>
                <a:latin typeface="Ubuntu" panose="020B0504030602030204" pitchFamily="34" charset="0"/>
              </a:rPr>
              <a:t>1950a258-227b-4e31-a9cf-717495945fc2</a:t>
            </a:r>
            <a:endParaRPr lang="en-US" sz="11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  <p:bldP spid="56" grpId="0"/>
      <p:bldP spid="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328" y="2544568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4763429" y="3711910"/>
            <a:ext cx="26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Authorization Server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5529" y="2713612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8199772" y="3722879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Server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6666" y="4558622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5373283" y="5549696"/>
            <a:ext cx="1314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Owner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0277" y="2759637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2068427" y="3759808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7D1E7-8423-7475-B7E0-B7407807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US" dirty="0"/>
              <a:t>OAuth 2.0</a:t>
            </a:r>
          </a:p>
        </p:txBody>
      </p:sp>
    </p:spTree>
    <p:extLst>
      <p:ext uri="{BB962C8B-B14F-4D97-AF65-F5344CB8AC3E}">
        <p14:creationId xmlns:p14="http://schemas.microsoft.com/office/powerpoint/2010/main" val="2591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APIs (OAuth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Autofit/>
          </a:bodyPr>
          <a:lstStyle/>
          <a:p>
            <a:r>
              <a:rPr lang="en-US" sz="2000" dirty="0"/>
              <a:t> Represented by GUIDs</a:t>
            </a:r>
          </a:p>
          <a:p>
            <a:pPr marL="545760" lvl="1"/>
            <a:r>
              <a:rPr lang="en-US" sz="2000" dirty="0"/>
              <a:t> Can have URLs too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Microsoft Graph</a:t>
            </a:r>
          </a:p>
          <a:p>
            <a:pPr marL="545760" lvl="1"/>
            <a:r>
              <a:rPr lang="en-US" sz="2000" dirty="0"/>
              <a:t> https://</a:t>
            </a:r>
            <a:r>
              <a:rPr lang="en-US" sz="2000" dirty="0" err="1"/>
              <a:t>graph.microsoft.com</a:t>
            </a:r>
            <a:r>
              <a:rPr lang="en-US" sz="2000" dirty="0"/>
              <a:t>/</a:t>
            </a:r>
          </a:p>
          <a:p>
            <a:pPr marL="545760" lvl="1"/>
            <a:r>
              <a:rPr lang="en-US" sz="2000" dirty="0"/>
              <a:t> 00000003-0000-0000-c000-000000000000</a:t>
            </a:r>
          </a:p>
          <a:p>
            <a:endParaRPr lang="en-US" sz="2000" dirty="0"/>
          </a:p>
          <a:p>
            <a:r>
              <a:rPr lang="en-US" sz="2000" dirty="0"/>
              <a:t> Azure Resource Manager</a:t>
            </a:r>
          </a:p>
          <a:p>
            <a:pPr marL="545760" lvl="1"/>
            <a:r>
              <a:rPr lang="en-US" sz="2000" dirty="0"/>
              <a:t> https</a:t>
            </a:r>
            <a:r>
              <a:rPr lang="en-US" sz="2000" dirty="0">
                <a:effectLst/>
              </a:rPr>
              <a:t>://</a:t>
            </a:r>
            <a:r>
              <a:rPr lang="en-US" sz="2000" dirty="0" err="1">
                <a:effectLst/>
              </a:rPr>
              <a:t>management.azure.com</a:t>
            </a:r>
            <a:r>
              <a:rPr lang="en-US" sz="2000" dirty="0">
                <a:effectLst/>
              </a:rPr>
              <a:t>/</a:t>
            </a:r>
          </a:p>
          <a:p>
            <a:pPr marL="545760" lvl="1"/>
            <a:r>
              <a:rPr lang="en-US" sz="2000" dirty="0"/>
              <a:t> &lt;id-that-</a:t>
            </a:r>
            <a:r>
              <a:rPr lang="en-US" sz="2000" dirty="0" err="1"/>
              <a:t>i</a:t>
            </a:r>
            <a:r>
              <a:rPr lang="en-US" sz="2000" dirty="0"/>
              <a:t>-was-too-lazy-to-find&gt;</a:t>
            </a:r>
          </a:p>
          <a:p>
            <a:endParaRPr lang="en-US" sz="2000" dirty="0"/>
          </a:p>
          <a:p>
            <a:r>
              <a:rPr lang="en-US" sz="2000" dirty="0"/>
              <a:t> Azure DevOps</a:t>
            </a:r>
          </a:p>
          <a:p>
            <a:pPr marL="545760" lvl="1"/>
            <a:r>
              <a:rPr lang="en-US" sz="2000" dirty="0"/>
              <a:t> 499b84ac-1321-427f-aa17-267ca6975798</a:t>
            </a:r>
          </a:p>
        </p:txBody>
      </p:sp>
    </p:spTree>
    <p:extLst>
      <p:ext uri="{BB962C8B-B14F-4D97-AF65-F5344CB8AC3E}">
        <p14:creationId xmlns:p14="http://schemas.microsoft.com/office/powerpoint/2010/main" val="1807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en-US" sz="2000" dirty="0"/>
              <a:t> Represented by GUIDs</a:t>
            </a:r>
          </a:p>
          <a:p>
            <a:r>
              <a:rPr lang="en-US" sz="2000" dirty="0"/>
              <a:t> Useful for log monitoring</a:t>
            </a:r>
          </a:p>
          <a:p>
            <a:endParaRPr lang="en-US" sz="2000" dirty="0"/>
          </a:p>
          <a:p>
            <a:r>
              <a:rPr lang="en-US" sz="2000" dirty="0"/>
              <a:t> Azure PowerShell</a:t>
            </a:r>
          </a:p>
          <a:p>
            <a:pPr marL="545760" lvl="1"/>
            <a:r>
              <a:rPr lang="en-US" sz="2000" dirty="0"/>
              <a:t> 1950a258-227b-4e31-a9cf-717495945fc2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CLI</a:t>
            </a:r>
          </a:p>
          <a:p>
            <a:pPr marL="545760" lvl="1"/>
            <a:r>
              <a:rPr lang="en-US" sz="2000" dirty="0"/>
              <a:t> 04b07795-8ddb-461a-bbee-02f9e1bf7b46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Portal</a:t>
            </a:r>
          </a:p>
          <a:p>
            <a:pPr marL="545760" lvl="1"/>
            <a:r>
              <a:rPr lang="en-US" sz="2000" dirty="0"/>
              <a:t> c44b4083-3bb0-49c1-b47d-974e53cbdf3c</a:t>
            </a:r>
          </a:p>
          <a:p>
            <a:pPr lvl="2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384F8-3D3E-2AD2-A460-E58A348FD5FE}"/>
              </a:ext>
            </a:extLst>
          </p:cNvPr>
          <p:cNvSpPr txBox="1"/>
          <p:nvPr/>
        </p:nvSpPr>
        <p:spPr>
          <a:xfrm>
            <a:off x="72040" y="6231265"/>
            <a:ext cx="748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first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-party Microsoft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applications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reports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learn.microsoft.com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/en-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us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troubleshoot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azure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entra-id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governance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-first-party-apps-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89D758F-B247-2D7C-40D4-75654720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15" y="2483897"/>
            <a:ext cx="2485112" cy="2485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2BEDFF-5E20-42AC-4CB2-16D0BC711C2D}"/>
              </a:ext>
            </a:extLst>
          </p:cNvPr>
          <p:cNvSpPr txBox="1"/>
          <p:nvPr/>
        </p:nvSpPr>
        <p:spPr>
          <a:xfrm>
            <a:off x="7205269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Azure / ARM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D3567E-DE90-5E4C-378B-10F4FD5D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695" y="4729891"/>
            <a:ext cx="1202599" cy="12025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7E8067-417A-9CB5-4260-B6D2852F7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82273" y="2652160"/>
            <a:ext cx="2485112" cy="2148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D84D28-2C98-8B98-4F50-424C73E6250B}"/>
              </a:ext>
            </a:extLst>
          </p:cNvPr>
          <p:cNvSpPr txBox="1"/>
          <p:nvPr/>
        </p:nvSpPr>
        <p:spPr>
          <a:xfrm>
            <a:off x="3062927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Graph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9BFE1E-68AB-D9A3-E986-9043A51CC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0688" y="5269968"/>
            <a:ext cx="986417" cy="986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2A139AD-FFD8-B075-5467-498EDD04A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8776" y="1485994"/>
            <a:ext cx="936658" cy="9366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EC3FC0F-4705-615A-0E87-F90E9F1979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0181" y="2992362"/>
            <a:ext cx="1202598" cy="120259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BCE8A1A-3A6B-1078-24C6-798CD93E48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8119" y="1526810"/>
            <a:ext cx="936657" cy="93665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9FE0BBF-A5DD-F950-1C05-EE6FFB5339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7439" y="924325"/>
            <a:ext cx="1162968" cy="11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37" y="542743"/>
            <a:ext cx="9733280" cy="1325563"/>
          </a:xfrm>
        </p:spPr>
        <p:txBody>
          <a:bodyPr>
            <a:normAutofit/>
          </a:bodyPr>
          <a:lstStyle/>
          <a:p>
            <a:r>
              <a:rPr lang="en-US" dirty="0"/>
              <a:t>Microsoft Graph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1815" y="433242"/>
            <a:ext cx="672769" cy="58166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9D1C8A2-04E3-11D6-1DF7-FAECB833F41F}"/>
              </a:ext>
            </a:extLst>
          </p:cNvPr>
          <p:cNvSpPr txBox="1"/>
          <p:nvPr/>
        </p:nvSpPr>
        <p:spPr>
          <a:xfrm>
            <a:off x="1160083" y="204189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graph.microsoft.com</a:t>
            </a:r>
            <a:endParaRPr lang="sv-SE" sz="1600" dirty="0">
              <a:latin typeface="Ubuntu" panose="020B0504030602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D0AD2-F015-DFD9-B165-AC11D9F1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sv-SE" sz="2000" dirty="0"/>
              <a:t> API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many</a:t>
            </a:r>
            <a:r>
              <a:rPr lang="sv-SE" sz="2000" dirty="0"/>
              <a:t> APIs </a:t>
            </a:r>
            <a:r>
              <a:rPr lang="sv-SE" sz="2000" dirty="0" err="1"/>
              <a:t>within</a:t>
            </a:r>
            <a:endParaRPr lang="sv-SE" sz="2000" dirty="0"/>
          </a:p>
          <a:p>
            <a:pPr marL="545760" lvl="1"/>
            <a:r>
              <a:rPr lang="sv-SE" sz="2000" dirty="0"/>
              <a:t> Entra ID, SharePoint, </a:t>
            </a:r>
            <a:r>
              <a:rPr lang="sv-SE" sz="2000" dirty="0" err="1"/>
              <a:t>Intune</a:t>
            </a:r>
            <a:r>
              <a:rPr lang="sv-SE" sz="2000" dirty="0"/>
              <a:t> and </a:t>
            </a:r>
            <a:r>
              <a:rPr lang="sv-SE" sz="2000" dirty="0" err="1"/>
              <a:t>more</a:t>
            </a:r>
            <a:endParaRPr lang="sv-SE" sz="2000" dirty="0"/>
          </a:p>
          <a:p>
            <a:pPr lvl="1"/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Applications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granted</a:t>
            </a:r>
            <a:r>
              <a:rPr lang="sv-SE" sz="2000" dirty="0"/>
              <a:t> </a:t>
            </a:r>
            <a:r>
              <a:rPr lang="sv-SE" sz="2000" b="1" dirty="0"/>
              <a:t>permissions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Delegated</a:t>
            </a:r>
            <a:r>
              <a:rPr lang="sv-SE" sz="2000" dirty="0"/>
              <a:t> / </a:t>
            </a:r>
            <a:r>
              <a:rPr lang="sv-SE" sz="2000" dirty="0" err="1"/>
              <a:t>Application</a:t>
            </a:r>
            <a:endParaRPr lang="sv-SE" sz="2000" dirty="0"/>
          </a:p>
          <a:p>
            <a:pPr marL="545760" lvl="1"/>
            <a:r>
              <a:rPr lang="sv-SE" sz="2000" dirty="0"/>
              <a:t> Permissions </a:t>
            </a:r>
            <a:r>
              <a:rPr lang="sv-SE" sz="2000" dirty="0" err="1"/>
              <a:t>need</a:t>
            </a:r>
            <a:r>
              <a:rPr lang="sv-SE" sz="2000" dirty="0"/>
              <a:t> </a:t>
            </a:r>
            <a:r>
              <a:rPr lang="sv-SE" sz="2000" dirty="0" err="1"/>
              <a:t>Consent</a:t>
            </a:r>
            <a:endParaRPr lang="sv-SE" sz="2000" dirty="0"/>
          </a:p>
          <a:p>
            <a:pPr marL="0" lvl="1" indent="0">
              <a:buNone/>
            </a:pP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or Groups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assigned</a:t>
            </a:r>
            <a:r>
              <a:rPr lang="sv-SE" sz="2000" dirty="0"/>
              <a:t> </a:t>
            </a:r>
            <a:r>
              <a:rPr lang="sv-SE" sz="2000" b="1" dirty="0" err="1"/>
              <a:t>roles</a:t>
            </a:r>
            <a:endParaRPr lang="sv-SE" sz="2000" b="1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/ </a:t>
            </a:r>
            <a:r>
              <a:rPr lang="sv-SE" sz="2000" dirty="0" err="1"/>
              <a:t>Custom</a:t>
            </a:r>
            <a:r>
              <a:rPr lang="sv-SE" sz="2000" dirty="0"/>
              <a:t> (P1 or P2)</a:t>
            </a:r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Workload</a:t>
            </a:r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</a:t>
            </a:r>
            <a:r>
              <a:rPr lang="sv-SE" sz="2000" dirty="0" err="1"/>
              <a:t>can</a:t>
            </a:r>
            <a:r>
              <a:rPr lang="sv-SE" sz="2000" dirty="0"/>
              <a:t> </a:t>
            </a:r>
            <a:r>
              <a:rPr lang="sv-SE" sz="2000" dirty="0" err="1"/>
              <a:t>also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</a:t>
            </a:r>
            <a:r>
              <a:rPr lang="sv-SE" sz="2000" dirty="0" err="1"/>
              <a:t>roles</a:t>
            </a:r>
            <a:r>
              <a:rPr lang="sv-SE" sz="2000" dirty="0"/>
              <a:t> or </a:t>
            </a:r>
            <a:r>
              <a:rPr lang="sv-SE" sz="2000" dirty="0" err="1"/>
              <a:t>groups</a:t>
            </a:r>
            <a:r>
              <a:rPr lang="sv-SE" sz="2000" dirty="0"/>
              <a:t>. </a:t>
            </a:r>
            <a:r>
              <a:rPr lang="sv-SE" sz="2000" dirty="0" err="1"/>
              <a:t>It’s</a:t>
            </a:r>
            <a:r>
              <a:rPr lang="sv-SE" sz="2000" dirty="0"/>
              <a:t> </a:t>
            </a:r>
            <a:r>
              <a:rPr lang="sv-SE" sz="2000" dirty="0" err="1"/>
              <a:t>complicated</a:t>
            </a:r>
            <a:r>
              <a:rPr lang="sv-S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0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meBackground">
            <a:extLst>
              <a:ext uri="{FF2B5EF4-FFF2-40B4-BE49-F238E27FC236}">
                <a16:creationId xmlns:a16="http://schemas.microsoft.com/office/drawing/2014/main" id="{F3E527C9-9FCD-4439-70DD-275246BAD9EA}"/>
              </a:ext>
            </a:extLst>
          </p:cNvPr>
          <p:cNvSpPr/>
          <p:nvPr/>
        </p:nvSpPr>
        <p:spPr>
          <a:xfrm>
            <a:off x="8683584" y="2826996"/>
            <a:ext cx="2210957" cy="261543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roleName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“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Owner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",</a:t>
            </a:r>
            <a:b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"permissions": [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{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"actions": [ "*“ 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}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E607DE-DBFA-DB57-984D-038B7058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6375333" cy="4591050"/>
          </a:xfrm>
        </p:spPr>
        <p:txBody>
          <a:bodyPr>
            <a:noAutofit/>
          </a:bodyPr>
          <a:lstStyle/>
          <a:p>
            <a:r>
              <a:rPr lang="en-US" sz="2000" dirty="0"/>
              <a:t> Azure Role-based Access Control (RBAC)</a:t>
            </a:r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Definitions</a:t>
            </a:r>
          </a:p>
          <a:p>
            <a:pPr marL="545760" lvl="1"/>
            <a:r>
              <a:rPr lang="sv-SE" sz="2000" dirty="0"/>
              <a:t> Permissions</a:t>
            </a:r>
          </a:p>
          <a:p>
            <a:pPr marL="911520" lvl="2"/>
            <a:r>
              <a:rPr lang="sv-SE" sz="2000" dirty="0"/>
              <a:t> Actions and </a:t>
            </a:r>
            <a:r>
              <a:rPr lang="sv-SE" sz="2000" dirty="0" err="1"/>
              <a:t>NotActions</a:t>
            </a:r>
            <a:endParaRPr lang="sv-SE" sz="2000" dirty="0"/>
          </a:p>
          <a:p>
            <a:pPr marL="911520" lvl="2"/>
            <a:r>
              <a:rPr lang="sv-SE" sz="2000" dirty="0"/>
              <a:t> </a:t>
            </a:r>
            <a:r>
              <a:rPr lang="sv-SE" sz="2000" dirty="0" err="1"/>
              <a:t>DataActions</a:t>
            </a:r>
            <a:r>
              <a:rPr lang="sv-SE" sz="2000" dirty="0"/>
              <a:t> and </a:t>
            </a:r>
            <a:r>
              <a:rPr lang="sv-SE" sz="2000" dirty="0" err="1"/>
              <a:t>NotDataActions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or </a:t>
            </a:r>
            <a:r>
              <a:rPr lang="sv-SE" sz="2000" dirty="0" err="1"/>
              <a:t>Custom</a:t>
            </a:r>
            <a:br>
              <a:rPr lang="sv-SE" sz="2000" dirty="0"/>
            </a:b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</a:t>
            </a:r>
            <a:r>
              <a:rPr lang="sv-SE" sz="2000" dirty="0" err="1"/>
              <a:t>Assignments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Scope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Security</a:t>
            </a:r>
            <a:r>
              <a:rPr lang="sv-SE" sz="2000" dirty="0"/>
              <a:t> Principal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(Definition)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0525D-CBC4-6145-2913-31C1616DA89D}"/>
              </a:ext>
            </a:extLst>
          </p:cNvPr>
          <p:cNvSpPr txBox="1"/>
          <p:nvPr/>
        </p:nvSpPr>
        <p:spPr>
          <a:xfrm>
            <a:off x="1157487" y="204113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management.azure.com</a:t>
            </a:r>
            <a:r>
              <a:rPr lang="sv-SE" sz="1600" dirty="0">
                <a:latin typeface="Ubuntu" panose="020B0504030602030204" pitchFamily="34" charset="0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6E15B-D3E0-08C3-F3BB-3AF1C2E9D665}"/>
              </a:ext>
            </a:extLst>
          </p:cNvPr>
          <p:cNvSpPr txBox="1"/>
          <p:nvPr/>
        </p:nvSpPr>
        <p:spPr>
          <a:xfrm>
            <a:off x="8883564" y="2363173"/>
            <a:ext cx="1802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Ubuntu Condensed" panose="020B0506030602030204" pitchFamily="34" charset="0"/>
              </a:rPr>
              <a:t>Owner</a:t>
            </a:r>
            <a:endParaRPr lang="en-SE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14:cNvPr>
              <p14:cNvContentPartPr/>
              <p14:nvPr/>
            </p14:nvContentPartPr>
            <p14:xfrm>
              <a:off x="9245330" y="1965012"/>
              <a:ext cx="486360" cy="398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7330" y="1947012"/>
                <a:ext cx="5220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14:cNvPr>
              <p14:cNvContentPartPr/>
              <p14:nvPr/>
            </p14:nvContentPartPr>
            <p14:xfrm>
              <a:off x="9595970" y="2215212"/>
              <a:ext cx="204840" cy="14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970" y="2197257"/>
                <a:ext cx="240480" cy="18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14:cNvPr>
              <p14:cNvContentPartPr/>
              <p14:nvPr/>
            </p14:nvContentPartPr>
            <p14:xfrm>
              <a:off x="8289204" y="1690688"/>
              <a:ext cx="26640" cy="18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1204" y="1672688"/>
                <a:ext cx="62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14:cNvPr>
              <p14:cNvContentPartPr/>
              <p14:nvPr/>
            </p14:nvContentPartPr>
            <p14:xfrm>
              <a:off x="8373084" y="1693568"/>
              <a:ext cx="121320" cy="179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5084" y="1675604"/>
                <a:ext cx="156960" cy="215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14:cNvPr>
              <p14:cNvContentPartPr/>
              <p14:nvPr/>
            </p14:nvContentPartPr>
            <p14:xfrm>
              <a:off x="8409444" y="1795088"/>
              <a:ext cx="15948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1444" y="1777088"/>
                <a:ext cx="195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14:cNvPr>
              <p14:cNvContentPartPr/>
              <p14:nvPr/>
            </p14:nvContentPartPr>
            <p14:xfrm>
              <a:off x="8614644" y="1701488"/>
              <a:ext cx="137880" cy="171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6644" y="1683450"/>
                <a:ext cx="1735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14:cNvPr>
              <p14:cNvContentPartPr/>
              <p14:nvPr/>
            </p14:nvContentPartPr>
            <p14:xfrm>
              <a:off x="8816244" y="1698968"/>
              <a:ext cx="134640" cy="18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8244" y="1680968"/>
                <a:ext cx="170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14:cNvPr>
              <p14:cNvContentPartPr/>
              <p14:nvPr/>
            </p14:nvContentPartPr>
            <p14:xfrm>
              <a:off x="9019284" y="1694288"/>
              <a:ext cx="141480" cy="171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01284" y="1676250"/>
                <a:ext cx="1771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14:cNvPr>
              <p14:cNvContentPartPr/>
              <p14:nvPr/>
            </p14:nvContentPartPr>
            <p14:xfrm>
              <a:off x="9269844" y="1784648"/>
              <a:ext cx="129240" cy="8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1844" y="1766648"/>
                <a:ext cx="164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14:cNvPr>
              <p14:cNvContentPartPr/>
              <p14:nvPr/>
            </p14:nvContentPartPr>
            <p14:xfrm>
              <a:off x="9339324" y="1703288"/>
              <a:ext cx="11880" cy="154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1324" y="1685288"/>
                <a:ext cx="47520" cy="19044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4718" y="346048"/>
            <a:ext cx="672769" cy="6727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0D66DA-4E0C-6A58-6C7A-C5A152957010}"/>
              </a:ext>
            </a:extLst>
          </p:cNvPr>
          <p:cNvSpPr txBox="1">
            <a:spLocks/>
          </p:cNvSpPr>
          <p:nvPr/>
        </p:nvSpPr>
        <p:spPr>
          <a:xfrm>
            <a:off x="1298637" y="542743"/>
            <a:ext cx="973328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7026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6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"/>
                            </p:stCondLst>
                            <p:childTnLst>
                              <p:par>
                                <p:cTn id="7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"/>
                            </p:stCondLst>
                            <p:childTnLst>
                              <p:par>
                                <p:cTn id="7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50"/>
                            </p:stCondLst>
                            <p:childTnLst>
                              <p:par>
                                <p:cTn id="9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19" grpId="0" build="p" bldLvl="3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C51190-7FDA-4F68-B542-697E57200533}"/>
              </a:ext>
            </a:extLst>
          </p:cNvPr>
          <p:cNvSpPr txBox="1">
            <a:spLocks/>
          </p:cNvSpPr>
          <p:nvPr/>
        </p:nvSpPr>
        <p:spPr>
          <a:xfrm>
            <a:off x="1970642" y="2791934"/>
            <a:ext cx="8250716" cy="277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dirty="0"/>
              <a:t>Least Privilege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410844-662C-82BA-A21C-AE01F7531F79}"/>
              </a:ext>
            </a:extLst>
          </p:cNvPr>
          <p:cNvSpPr txBox="1">
            <a:spLocks/>
          </p:cNvSpPr>
          <p:nvPr/>
        </p:nvSpPr>
        <p:spPr>
          <a:xfrm>
            <a:off x="3460215" y="2483462"/>
            <a:ext cx="1893983" cy="60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147650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">
            <a:extLst>
              <a:ext uri="{FF2B5EF4-FFF2-40B4-BE49-F238E27FC236}">
                <a16:creationId xmlns:a16="http://schemas.microsoft.com/office/drawing/2014/main" id="{FE808959-CC19-46FF-39D4-219CE9847979}"/>
              </a:ext>
            </a:extLst>
          </p:cNvPr>
          <p:cNvSpPr txBox="1">
            <a:spLocks/>
          </p:cNvSpPr>
          <p:nvPr/>
        </p:nvSpPr>
        <p:spPr>
          <a:xfrm>
            <a:off x="187234" y="2135778"/>
            <a:ext cx="11817532" cy="25864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tx1"/>
                </a:solidFill>
                <a:latin typeface="+mn-lt"/>
              </a:rPr>
              <a:t>Identity </a:t>
            </a:r>
            <a:r>
              <a:rPr lang="en-US" sz="4300" dirty="0">
                <a:solidFill>
                  <a:schemeClr val="tx1"/>
                </a:solidFill>
                <a:latin typeface="+mn-lt"/>
              </a:rPr>
              <a:t>is the new</a:t>
            </a:r>
            <a:r>
              <a:rPr lang="en-US" sz="115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600" dirty="0">
                <a:solidFill>
                  <a:schemeClr val="tx1"/>
                </a:solidFill>
                <a:latin typeface="+mn-lt"/>
              </a:rPr>
              <a:t>Perimeter</a:t>
            </a:r>
            <a:endParaRPr lang="en-DE" sz="13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F114D-81DE-462E-6388-BCD0FB15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3" y="418294"/>
            <a:ext cx="7772400" cy="202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0958-6CA7-E5F9-18D5-49EBD06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43" y="1678724"/>
            <a:ext cx="7772400" cy="3892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470DF-8218-8E3E-6DA8-E7464252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" y="4622255"/>
            <a:ext cx="5168900" cy="1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FA723-AF98-AFA7-B5AB-16F489C24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57" y="1077390"/>
            <a:ext cx="7772400" cy="194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A6307-9063-1AF3-957F-ED2484F7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137" y="2520903"/>
            <a:ext cx="7772400" cy="145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E4955-328E-9D33-977A-BE046D261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163" y="1077390"/>
            <a:ext cx="2921000" cy="124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63F94-224E-791D-FB56-62F338767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751" y="2848871"/>
            <a:ext cx="7772400" cy="996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011BA-CFDD-A7BA-AA24-3C9259457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633" y="4187857"/>
            <a:ext cx="7277100" cy="1346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4A1BF8-94F7-7B36-D6A0-535662317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135" y="718619"/>
            <a:ext cx="7670800" cy="163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FCFF73-1FB8-C8DE-1405-E0C31AF4D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288" y="4109887"/>
            <a:ext cx="7772400" cy="178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83986-E219-6515-4445-B4B2F71F5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7794" y="1597858"/>
            <a:ext cx="7772400" cy="113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685287-3250-D799-7925-C1C79C7A73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73" y="601429"/>
            <a:ext cx="7772400" cy="23398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60DE6B-3F73-377C-C5C1-0677B82D54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155" y="1352327"/>
            <a:ext cx="7772400" cy="14727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3C41C6-ED34-8E95-FAD6-04266A3B41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5488" y="2240995"/>
            <a:ext cx="7772400" cy="38425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2C1C6C-6F66-EA69-60CA-5168EAA3B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545" y="1663120"/>
            <a:ext cx="69596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96F603-5063-B09D-30F8-6BFAFDAB65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3558" y="2814286"/>
            <a:ext cx="7772400" cy="27632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FA3C12-E922-9049-0952-84CE13D992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591" y="1694212"/>
            <a:ext cx="8925309" cy="31782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90220-BFD1-429E-993C-ECA0660560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1596" y="2858582"/>
            <a:ext cx="6057900" cy="364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2A27DA-7763-8AE7-1C5C-F6B2C5268B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94449" y="872373"/>
            <a:ext cx="7772400" cy="14093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32E68A-5A15-4DCC-F4C9-E42B9BC8D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A85CD7-125E-7151-79A1-652BCF2364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005" y="1772415"/>
            <a:ext cx="10992528" cy="29500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26" name="Picture 2" descr="#queue from When words fail">
            <a:extLst>
              <a:ext uri="{FF2B5EF4-FFF2-40B4-BE49-F238E27FC236}">
                <a16:creationId xmlns:a16="http://schemas.microsoft.com/office/drawing/2014/main" id="{C4ACFA95-2856-A937-682A-21CC9570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3" y="962222"/>
            <a:ext cx="11690894" cy="49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2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4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6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8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8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6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C80FCC5-145F-E5CE-6E30-D71F65F11DA7}"/>
              </a:ext>
            </a:extLst>
          </p:cNvPr>
          <p:cNvGrpSpPr/>
          <p:nvPr/>
        </p:nvGrpSpPr>
        <p:grpSpPr>
          <a:xfrm>
            <a:off x="4865388" y="310302"/>
            <a:ext cx="2287376" cy="3447285"/>
            <a:chOff x="4865388" y="141930"/>
            <a:chExt cx="2287376" cy="3447285"/>
          </a:xfrm>
        </p:grpSpPr>
        <p:sp>
          <p:nvSpPr>
            <p:cNvPr id="5" name="Rectangle: Rounded Corners 62">
              <a:extLst>
                <a:ext uri="{FF2B5EF4-FFF2-40B4-BE49-F238E27FC236}">
                  <a16:creationId xmlns:a16="http://schemas.microsoft.com/office/drawing/2014/main" id="{3161B549-819D-C563-241E-8697B807C93A}"/>
                </a:ext>
              </a:extLst>
            </p:cNvPr>
            <p:cNvSpPr/>
            <p:nvPr/>
          </p:nvSpPr>
          <p:spPr>
            <a:xfrm>
              <a:off x="4899572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Users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in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this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role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can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add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configure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 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enterprise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applications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registrations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on-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premises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like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proxy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.”</a:t>
              </a:r>
              <a:endParaRPr lang="en-SE" sz="17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A19CB-7D9C-6DA0-97BD-BD416ED273FA}"/>
                </a:ext>
              </a:extLst>
            </p:cNvPr>
            <p:cNvSpPr txBox="1"/>
            <p:nvPr/>
          </p:nvSpPr>
          <p:spPr>
            <a:xfrm>
              <a:off x="4865388" y="141930"/>
              <a:ext cx="22873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Application Administrator</a:t>
              </a:r>
              <a:endParaRPr lang="en-SE" sz="2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E1FDE7-B0BA-ED0C-F53B-A9E3525457C0}"/>
              </a:ext>
            </a:extLst>
          </p:cNvPr>
          <p:cNvGrpSpPr/>
          <p:nvPr/>
        </p:nvGrpSpPr>
        <p:grpSpPr>
          <a:xfrm>
            <a:off x="6474180" y="3273781"/>
            <a:ext cx="818247" cy="711012"/>
            <a:chOff x="6474180" y="3105409"/>
            <a:chExt cx="818247" cy="711012"/>
          </a:xfrm>
        </p:grpSpPr>
        <p:sp>
          <p:nvSpPr>
            <p:cNvPr id="6" name="Rectangle: Rounded Corners 63">
              <a:extLst>
                <a:ext uri="{FF2B5EF4-FFF2-40B4-BE49-F238E27FC236}">
                  <a16:creationId xmlns:a16="http://schemas.microsoft.com/office/drawing/2014/main" id="{0E942A63-FF9A-F094-E216-5364669D7C2A}"/>
                </a:ext>
              </a:extLst>
            </p:cNvPr>
            <p:cNvSpPr/>
            <p:nvPr/>
          </p:nvSpPr>
          <p:spPr>
            <a:xfrm>
              <a:off x="6474180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23065CB-6884-D7CE-3BE1-0A3E620C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60308" y="3176157"/>
              <a:ext cx="658718" cy="569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C96375-147B-7E9D-EBB5-0E18D86A157C}"/>
              </a:ext>
            </a:extLst>
          </p:cNvPr>
          <p:cNvGrpSpPr/>
          <p:nvPr/>
        </p:nvGrpSpPr>
        <p:grpSpPr>
          <a:xfrm>
            <a:off x="2163194" y="683167"/>
            <a:ext cx="2219009" cy="3079261"/>
            <a:chOff x="2128538" y="514795"/>
            <a:chExt cx="2219009" cy="3079261"/>
          </a:xfrm>
        </p:grpSpPr>
        <p:sp>
          <p:nvSpPr>
            <p:cNvPr id="10" name="Rectangle: Rounded Corners 48">
              <a:extLst>
                <a:ext uri="{FF2B5EF4-FFF2-40B4-BE49-F238E27FC236}">
                  <a16:creationId xmlns:a16="http://schemas.microsoft.com/office/drawing/2014/main" id="{C27679C6-86C3-6D13-7AE0-DFC2EB0F1F49}"/>
                </a:ext>
              </a:extLst>
            </p:cNvPr>
            <p:cNvSpPr/>
            <p:nvPr/>
          </p:nvSpPr>
          <p:spPr>
            <a:xfrm>
              <a:off x="2128538" y="976461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Grants full access to manage all resources, including the ability to assign roles in Azure RBAC.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0AFDD0-25D9-ACCB-0518-BE54D5C5A9D2}"/>
                </a:ext>
              </a:extLst>
            </p:cNvPr>
            <p:cNvSpPr txBox="1"/>
            <p:nvPr/>
          </p:nvSpPr>
          <p:spPr>
            <a:xfrm>
              <a:off x="2336570" y="514795"/>
              <a:ext cx="18029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Owner</a:t>
              </a:r>
              <a:endParaRPr lang="en-SE" sz="2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F6969F-3752-5BE7-6D31-0F83621FB097}"/>
              </a:ext>
            </a:extLst>
          </p:cNvPr>
          <p:cNvGrpSpPr/>
          <p:nvPr/>
        </p:nvGrpSpPr>
        <p:grpSpPr>
          <a:xfrm>
            <a:off x="3737802" y="3278622"/>
            <a:ext cx="818247" cy="711012"/>
            <a:chOff x="3703146" y="3110250"/>
            <a:chExt cx="818247" cy="711012"/>
          </a:xfrm>
        </p:grpSpPr>
        <p:sp>
          <p:nvSpPr>
            <p:cNvPr id="11" name="Rectangle: Rounded Corners 57">
              <a:extLst>
                <a:ext uri="{FF2B5EF4-FFF2-40B4-BE49-F238E27FC236}">
                  <a16:creationId xmlns:a16="http://schemas.microsoft.com/office/drawing/2014/main" id="{2878CB47-AE94-A280-CAF6-8434C1BCD46A}"/>
                </a:ext>
              </a:extLst>
            </p:cNvPr>
            <p:cNvSpPr/>
            <p:nvPr/>
          </p:nvSpPr>
          <p:spPr>
            <a:xfrm>
              <a:off x="3703146" y="3110250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7332042-F173-7230-FF18-7BB6D1B0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9274" y="3136397"/>
              <a:ext cx="658718" cy="658718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939A81CC-8740-A5E6-8FEF-74A4B069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0751" y="4861757"/>
            <a:ext cx="1350498" cy="13504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04416-97A7-BF31-EDB5-DC034F5ECC19}"/>
              </a:ext>
            </a:extLst>
          </p:cNvPr>
          <p:cNvGrpSpPr/>
          <p:nvPr/>
        </p:nvGrpSpPr>
        <p:grpSpPr>
          <a:xfrm>
            <a:off x="7292427" y="310302"/>
            <a:ext cx="2906056" cy="3447285"/>
            <a:chOff x="7327083" y="141930"/>
            <a:chExt cx="2906056" cy="3447285"/>
          </a:xfrm>
        </p:grpSpPr>
        <p:sp>
          <p:nvSpPr>
            <p:cNvPr id="16" name="Rectangle: Rounded Corners 67">
              <a:extLst>
                <a:ext uri="{FF2B5EF4-FFF2-40B4-BE49-F238E27FC236}">
                  <a16:creationId xmlns:a16="http://schemas.microsoft.com/office/drawing/2014/main" id="{E3CE4B2E-19E5-FD79-FE3D-005CAD30BE56}"/>
                </a:ext>
              </a:extLst>
            </p:cNvPr>
            <p:cNvSpPr/>
            <p:nvPr/>
          </p:nvSpPr>
          <p:spPr>
            <a:xfrm>
              <a:off x="7670607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Members of this application group can perform all privileged operations on the Team Project Collection.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97E8A-BC63-3587-520E-196007D3341F}"/>
                </a:ext>
              </a:extLst>
            </p:cNvPr>
            <p:cNvSpPr txBox="1"/>
            <p:nvPr/>
          </p:nvSpPr>
          <p:spPr>
            <a:xfrm>
              <a:off x="7327083" y="141930"/>
              <a:ext cx="29060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latin typeface="Ubuntu Condensed" panose="020B0506030602030204" pitchFamily="34" charset="0"/>
                </a:rPr>
                <a:t>Project Collection Administrator</a:t>
              </a:r>
              <a:endParaRPr lang="en-SE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C419DB-3A59-9F3D-072B-005C76FA712B}"/>
              </a:ext>
            </a:extLst>
          </p:cNvPr>
          <p:cNvGrpSpPr/>
          <p:nvPr/>
        </p:nvGrpSpPr>
        <p:grpSpPr>
          <a:xfrm>
            <a:off x="9210559" y="3273781"/>
            <a:ext cx="818247" cy="711012"/>
            <a:chOff x="9245215" y="3105409"/>
            <a:chExt cx="818247" cy="711012"/>
          </a:xfrm>
        </p:grpSpPr>
        <p:sp>
          <p:nvSpPr>
            <p:cNvPr id="17" name="Rectangle: Rounded Corners 68">
              <a:extLst>
                <a:ext uri="{FF2B5EF4-FFF2-40B4-BE49-F238E27FC236}">
                  <a16:creationId xmlns:a16="http://schemas.microsoft.com/office/drawing/2014/main" id="{A5CCFEF6-ADE1-71E9-B088-4A870C9AA104}"/>
                </a:ext>
              </a:extLst>
            </p:cNvPr>
            <p:cNvSpPr/>
            <p:nvPr/>
          </p:nvSpPr>
          <p:spPr>
            <a:xfrm>
              <a:off x="9245215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F3D5174-1A1C-7E5E-E220-6721D4CF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331343" y="3131556"/>
              <a:ext cx="658718" cy="65871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FDFC0-F35F-71B0-37C0-6E7CE6520A58}"/>
              </a:ext>
            </a:extLst>
          </p:cNvPr>
          <p:cNvGrpSpPr/>
          <p:nvPr/>
        </p:nvGrpSpPr>
        <p:grpSpPr>
          <a:xfrm>
            <a:off x="5391349" y="4224373"/>
            <a:ext cx="1339476" cy="1676885"/>
            <a:chOff x="5391349" y="3882531"/>
            <a:chExt cx="1339476" cy="16768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7CCF5-DB51-9025-F7CC-2DDBCCCD0C45}"/>
                </a:ext>
              </a:extLst>
            </p:cNvPr>
            <p:cNvSpPr txBox="1"/>
            <p:nvPr/>
          </p:nvSpPr>
          <p:spPr>
            <a:xfrm>
              <a:off x="5588558" y="4451420"/>
              <a:ext cx="10148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/>
                <a:t>🤔</a:t>
              </a:r>
              <a:endParaRPr lang="en-SE" sz="6600" dirty="0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D08C7BE4-EE67-1F80-8DA7-A7F2C282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16612">
              <a:off x="6217537" y="4135132"/>
              <a:ext cx="513288" cy="513288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63864B1-C8BF-899B-56CC-67DD0099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295544">
              <a:off x="5705799" y="3882531"/>
              <a:ext cx="704214" cy="704214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57FB3CE0-2CA1-DE3B-6722-F091CF77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8958126">
              <a:off x="5391349" y="4119241"/>
              <a:ext cx="551052" cy="55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24AD160-8D0F-7BAF-F592-FC3CA3674AC1}"/>
              </a:ext>
            </a:extLst>
          </p:cNvPr>
          <p:cNvGrpSpPr/>
          <p:nvPr/>
        </p:nvGrpSpPr>
        <p:grpSpPr>
          <a:xfrm>
            <a:off x="850690" y="757643"/>
            <a:ext cx="4161254" cy="3569333"/>
            <a:chOff x="850690" y="757643"/>
            <a:chExt cx="4161254" cy="3569333"/>
          </a:xfrm>
        </p:grpSpPr>
        <p:sp>
          <p:nvSpPr>
            <p:cNvPr id="5" name="Rectangle: Rounded Corners 39">
              <a:extLst>
                <a:ext uri="{FF2B5EF4-FFF2-40B4-BE49-F238E27FC236}">
                  <a16:creationId xmlns:a16="http://schemas.microsoft.com/office/drawing/2014/main" id="{4B9A8031-9E25-39F9-DF92-2893DC60D61A}"/>
                </a:ext>
              </a:extLst>
            </p:cNvPr>
            <p:cNvSpPr/>
            <p:nvPr/>
          </p:nvSpPr>
          <p:spPr>
            <a:xfrm>
              <a:off x="850690" y="132835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21E09A-915F-0417-005C-D4367689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7177" y="757643"/>
              <a:ext cx="775322" cy="7753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1214ED-1F73-666F-C3E6-AAEF4A780159}"/>
                </a:ext>
              </a:extLst>
            </p:cNvPr>
            <p:cNvSpPr txBox="1"/>
            <p:nvPr/>
          </p:nvSpPr>
          <p:spPr>
            <a:xfrm>
              <a:off x="3078289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675A0-2710-FFEA-8F8D-12F82B233470}"/>
              </a:ext>
            </a:extLst>
          </p:cNvPr>
          <p:cNvGrpSpPr/>
          <p:nvPr/>
        </p:nvGrpSpPr>
        <p:grpSpPr>
          <a:xfrm>
            <a:off x="5617275" y="759995"/>
            <a:ext cx="4275116" cy="3570461"/>
            <a:chOff x="5617275" y="759995"/>
            <a:chExt cx="4275116" cy="3570461"/>
          </a:xfrm>
        </p:grpSpPr>
        <p:sp>
          <p:nvSpPr>
            <p:cNvPr id="9" name="Rectangle: Rounded Corners 38">
              <a:extLst>
                <a:ext uri="{FF2B5EF4-FFF2-40B4-BE49-F238E27FC236}">
                  <a16:creationId xmlns:a16="http://schemas.microsoft.com/office/drawing/2014/main" id="{B6EBF763-CBD4-C227-24D7-A4D73024A3C4}"/>
                </a:ext>
              </a:extLst>
            </p:cNvPr>
            <p:cNvSpPr/>
            <p:nvPr/>
          </p:nvSpPr>
          <p:spPr>
            <a:xfrm>
              <a:off x="5617275" y="133183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DBF119C-ADD0-9989-8E97-78D34E69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9421" y="759995"/>
              <a:ext cx="772970" cy="772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90A90-188F-AF9C-1466-2073EB38FF21}"/>
                </a:ext>
              </a:extLst>
            </p:cNvPr>
            <p:cNvSpPr txBox="1"/>
            <p:nvPr/>
          </p:nvSpPr>
          <p:spPr>
            <a:xfrm>
              <a:off x="7559562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DevOps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EBB2AC-4F33-61A0-8491-2C41AF9EB915}"/>
              </a:ext>
            </a:extLst>
          </p:cNvPr>
          <p:cNvGrpSpPr/>
          <p:nvPr/>
        </p:nvGrpSpPr>
        <p:grpSpPr>
          <a:xfrm>
            <a:off x="6051081" y="2261589"/>
            <a:ext cx="1559859" cy="1181502"/>
            <a:chOff x="6051081" y="2239076"/>
            <a:chExt cx="1559859" cy="1181502"/>
          </a:xfrm>
        </p:grpSpPr>
        <p:pic>
          <p:nvPicPr>
            <p:cNvPr id="13" name="Picture 12" descr="A blue and white logo&#10;&#10;Description automatically generated">
              <a:extLst>
                <a:ext uri="{FF2B5EF4-FFF2-40B4-BE49-F238E27FC236}">
                  <a16:creationId xmlns:a16="http://schemas.microsoft.com/office/drawing/2014/main" id="{4E54C0B7-D57E-6CED-7401-C21571FE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8893" y="2239076"/>
              <a:ext cx="772970" cy="7729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D57166-D082-E3F3-2C1B-550A8BDF67A0}"/>
                </a:ext>
              </a:extLst>
            </p:cNvPr>
            <p:cNvSpPr txBox="1"/>
            <p:nvPr/>
          </p:nvSpPr>
          <p:spPr>
            <a:xfrm>
              <a:off x="6051081" y="3020468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Pipeline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F0C7A-68BF-76B9-CB80-B450B9B12417}"/>
              </a:ext>
            </a:extLst>
          </p:cNvPr>
          <p:cNvGrpSpPr/>
          <p:nvPr/>
        </p:nvGrpSpPr>
        <p:grpSpPr>
          <a:xfrm>
            <a:off x="7891108" y="2123159"/>
            <a:ext cx="1559859" cy="1305841"/>
            <a:chOff x="7891108" y="2123159"/>
            <a:chExt cx="1559859" cy="1305841"/>
          </a:xfrm>
        </p:grpSpPr>
        <p:pic>
          <p:nvPicPr>
            <p:cNvPr id="16" name="Picture 15" descr="A orange square with white lines and a black background">
              <a:extLst>
                <a:ext uri="{FF2B5EF4-FFF2-40B4-BE49-F238E27FC236}">
                  <a16:creationId xmlns:a16="http://schemas.microsoft.com/office/drawing/2014/main" id="{99C29E8F-5DF3-5B4C-94B1-3F3772A6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973" y="2123159"/>
              <a:ext cx="1386130" cy="103168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77B2C-623C-0D2B-4642-F14FFC9E457B}"/>
                </a:ext>
              </a:extLst>
            </p:cNvPr>
            <p:cNvSpPr txBox="1"/>
            <p:nvPr/>
          </p:nvSpPr>
          <p:spPr>
            <a:xfrm>
              <a:off x="7891108" y="3028890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Repository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732AA4-3243-67F9-2168-2ADFCA028F6D}"/>
              </a:ext>
            </a:extLst>
          </p:cNvPr>
          <p:cNvGrpSpPr/>
          <p:nvPr/>
        </p:nvGrpSpPr>
        <p:grpSpPr>
          <a:xfrm>
            <a:off x="2603301" y="5272383"/>
            <a:ext cx="2224144" cy="1381186"/>
            <a:chOff x="2603301" y="5272383"/>
            <a:chExt cx="2224144" cy="1381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BE18C-791A-F861-19F4-407E175E4E73}"/>
                </a:ext>
              </a:extLst>
            </p:cNvPr>
            <p:cNvSpPr txBox="1"/>
            <p:nvPr/>
          </p:nvSpPr>
          <p:spPr>
            <a:xfrm>
              <a:off x="3176212" y="527238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👨‍💻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F1973E-8C66-5CAB-74D3-38A8A34B39F0}"/>
                </a:ext>
              </a:extLst>
            </p:cNvPr>
            <p:cNvSpPr txBox="1"/>
            <p:nvPr/>
          </p:nvSpPr>
          <p:spPr>
            <a:xfrm>
              <a:off x="2603301" y="6253459"/>
              <a:ext cx="2224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Administrator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A0954E-C208-A57F-CDA8-92F89F71AEF0}"/>
              </a:ext>
            </a:extLst>
          </p:cNvPr>
          <p:cNvGrpSpPr/>
          <p:nvPr/>
        </p:nvGrpSpPr>
        <p:grpSpPr>
          <a:xfrm>
            <a:off x="9892392" y="1146481"/>
            <a:ext cx="2151284" cy="3613937"/>
            <a:chOff x="9892392" y="-184937"/>
            <a:chExt cx="2151284" cy="3613937"/>
          </a:xfrm>
        </p:grpSpPr>
        <p:cxnSp>
          <p:nvCxnSpPr>
            <p:cNvPr id="22" name="Straight Arrow Connector 53">
              <a:extLst>
                <a:ext uri="{FF2B5EF4-FFF2-40B4-BE49-F238E27FC236}">
                  <a16:creationId xmlns:a16="http://schemas.microsoft.com/office/drawing/2014/main" id="{6DE6A8D3-66BA-A1A6-E912-C5792C565128}"/>
                </a:ext>
              </a:extLst>
            </p:cNvPr>
            <p:cNvCxnSpPr>
              <a:cxnSpLocks/>
              <a:stCxn id="23" idx="1"/>
              <a:endCxn id="10" idx="3"/>
            </p:cNvCxnSpPr>
            <p:nvPr/>
          </p:nvCxnSpPr>
          <p:spPr>
            <a:xfrm rot="10800000">
              <a:off x="9892392" y="-184937"/>
              <a:ext cx="550147" cy="28104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29A6E9-27D7-FBF9-BC3D-51ACD44B2425}"/>
                </a:ext>
              </a:extLst>
            </p:cNvPr>
            <p:cNvSpPr txBox="1"/>
            <p:nvPr/>
          </p:nvSpPr>
          <p:spPr>
            <a:xfrm>
              <a:off x="10442538" y="207156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🧑‍💻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2FBFE4-3DA7-299B-9173-FDB70BC5E562}"/>
                </a:ext>
              </a:extLst>
            </p:cNvPr>
            <p:cNvSpPr txBox="1"/>
            <p:nvPr/>
          </p:nvSpPr>
          <p:spPr>
            <a:xfrm>
              <a:off x="9919722" y="3028890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Platform Engineer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FE5B8-FB67-C5DF-0EAA-47784D1B1E74}"/>
              </a:ext>
            </a:extLst>
          </p:cNvPr>
          <p:cNvGrpSpPr/>
          <p:nvPr/>
        </p:nvGrpSpPr>
        <p:grpSpPr>
          <a:xfrm>
            <a:off x="2652899" y="1820358"/>
            <a:ext cx="2123954" cy="1215322"/>
            <a:chOff x="2653841" y="2572892"/>
            <a:chExt cx="2123954" cy="121532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C7F9882-4FB9-7AD5-3B0C-A33C773B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28414" y="3013406"/>
              <a:ext cx="774808" cy="7748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FBD8F3-7795-BFFE-0909-A7EA1B97B03D}"/>
                </a:ext>
              </a:extLst>
            </p:cNvPr>
            <p:cNvSpPr txBox="1"/>
            <p:nvPr/>
          </p:nvSpPr>
          <p:spPr>
            <a:xfrm>
              <a:off x="2653841" y="2572892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79AF3B-8E37-D1E4-B603-7BA1C7614F44}"/>
              </a:ext>
            </a:extLst>
          </p:cNvPr>
          <p:cNvGrpSpPr/>
          <p:nvPr/>
        </p:nvGrpSpPr>
        <p:grpSpPr>
          <a:xfrm>
            <a:off x="722364" y="2200486"/>
            <a:ext cx="2123954" cy="1219912"/>
            <a:chOff x="2653841" y="1632289"/>
            <a:chExt cx="2123954" cy="1219912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6424600-3D99-9AC8-3B4D-630F98B7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8030" y="1632289"/>
              <a:ext cx="895576" cy="89557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5CDE3B-A4FF-5C6D-17BF-0A6D58776ECE}"/>
                </a:ext>
              </a:extLst>
            </p:cNvPr>
            <p:cNvSpPr txBox="1"/>
            <p:nvPr/>
          </p:nvSpPr>
          <p:spPr>
            <a:xfrm>
              <a:off x="2653841" y="2452091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Resources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ED3322-3066-AC2B-3873-1388E5BC1D77}"/>
              </a:ext>
            </a:extLst>
          </p:cNvPr>
          <p:cNvGrpSpPr/>
          <p:nvPr/>
        </p:nvGrpSpPr>
        <p:grpSpPr>
          <a:xfrm>
            <a:off x="7882188" y="3429001"/>
            <a:ext cx="1559859" cy="2716083"/>
            <a:chOff x="7882188" y="3429001"/>
            <a:chExt cx="1559859" cy="271608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59AFD3-DE5D-A2F8-6CEC-9BD44E60C6AE}"/>
                </a:ext>
              </a:extLst>
            </p:cNvPr>
            <p:cNvSpPr txBox="1"/>
            <p:nvPr/>
          </p:nvSpPr>
          <p:spPr>
            <a:xfrm>
              <a:off x="8131876" y="4760418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👩‍💻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F86671-2084-D26A-0B6C-0594B155929E}"/>
                </a:ext>
              </a:extLst>
            </p:cNvPr>
            <p:cNvSpPr txBox="1"/>
            <p:nvPr/>
          </p:nvSpPr>
          <p:spPr>
            <a:xfrm>
              <a:off x="7882188" y="5744974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Developer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cxnSp>
          <p:nvCxnSpPr>
            <p:cNvPr id="39" name="Straight Arrow Connector 53">
              <a:extLst>
                <a:ext uri="{FF2B5EF4-FFF2-40B4-BE49-F238E27FC236}">
                  <a16:creationId xmlns:a16="http://schemas.microsoft.com/office/drawing/2014/main" id="{F3140C5D-3726-9810-C581-30EE4C49247D}"/>
                </a:ext>
              </a:extLst>
            </p:cNvPr>
            <p:cNvCxnSpPr>
              <a:cxnSpLocks/>
              <a:stCxn id="37" idx="0"/>
              <a:endCxn id="17" idx="2"/>
            </p:cNvCxnSpPr>
            <p:nvPr/>
          </p:nvCxnSpPr>
          <p:spPr>
            <a:xfrm rot="5400000" flipH="1" flipV="1">
              <a:off x="8005328" y="4094709"/>
              <a:ext cx="1331418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53">
            <a:extLst>
              <a:ext uri="{FF2B5EF4-FFF2-40B4-BE49-F238E27FC236}">
                <a16:creationId xmlns:a16="http://schemas.microsoft.com/office/drawing/2014/main" id="{1ABB9674-D7A1-B08A-8D1F-71E48168F8E9}"/>
              </a:ext>
            </a:extLst>
          </p:cNvPr>
          <p:cNvCxnSpPr>
            <a:cxnSpLocks/>
            <a:stCxn id="19" idx="0"/>
            <a:endCxn id="26" idx="2"/>
          </p:cNvCxnSpPr>
          <p:nvPr/>
        </p:nvCxnSpPr>
        <p:spPr>
          <a:xfrm rot="16200000" flipV="1">
            <a:off x="2596774" y="4153783"/>
            <a:ext cx="2236703" cy="4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B6F03-9691-3C0A-2F28-113A635F82B2}"/>
              </a:ext>
            </a:extLst>
          </p:cNvPr>
          <p:cNvGrpSpPr/>
          <p:nvPr/>
        </p:nvGrpSpPr>
        <p:grpSpPr>
          <a:xfrm>
            <a:off x="3715373" y="2648276"/>
            <a:ext cx="2638819" cy="3220138"/>
            <a:chOff x="3715373" y="2648276"/>
            <a:chExt cx="2638819" cy="32201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9A49E-D081-A65A-4F60-E025CA793D36}"/>
                </a:ext>
              </a:extLst>
            </p:cNvPr>
            <p:cNvGrpSpPr/>
            <p:nvPr/>
          </p:nvGrpSpPr>
          <p:grpSpPr>
            <a:xfrm>
              <a:off x="4196528" y="4401653"/>
              <a:ext cx="2157664" cy="1466761"/>
              <a:chOff x="9838879" y="790190"/>
              <a:chExt cx="2157664" cy="146676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CCDC93B-66E8-05C6-6DFA-AAA6834B63AF}"/>
                  </a:ext>
                </a:extLst>
              </p:cNvPr>
              <p:cNvGrpSpPr/>
              <p:nvPr/>
            </p:nvGrpSpPr>
            <p:grpSpPr>
              <a:xfrm>
                <a:off x="10632102" y="790190"/>
                <a:ext cx="820148" cy="820148"/>
                <a:chOff x="10632102" y="824989"/>
                <a:chExt cx="820148" cy="82014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2DD821C6-5A33-6346-DB69-250DE56A0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64845" y="1423051"/>
                    <a:ext cx="37440" cy="58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48F21C32-9184-29CF-84D8-0F60FDCDA1D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929205" y="1387411"/>
                      <a:ext cx="10908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pic>
              <p:nvPicPr>
                <p:cNvPr id="48" name="Graphic 47">
                  <a:extLst>
                    <a:ext uri="{FF2B5EF4-FFF2-40B4-BE49-F238E27FC236}">
                      <a16:creationId xmlns:a16="http://schemas.microsoft.com/office/drawing/2014/main" id="{DCC1BB06-3ADE-366D-41A1-567F754F7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2102" y="824989"/>
                  <a:ext cx="820148" cy="820148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548E2D-90F0-9553-CBEF-081363B7AEDB}"/>
                  </a:ext>
                </a:extLst>
              </p:cNvPr>
              <p:cNvSpPr txBox="1"/>
              <p:nvPr/>
            </p:nvSpPr>
            <p:spPr>
              <a:xfrm>
                <a:off x="9838879" y="1549065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</p:grpSp>
        <p:cxnSp>
          <p:nvCxnSpPr>
            <p:cNvPr id="43" name="Straight Arrow Connector 53">
              <a:extLst>
                <a:ext uri="{FF2B5EF4-FFF2-40B4-BE49-F238E27FC236}">
                  <a16:creationId xmlns:a16="http://schemas.microsoft.com/office/drawing/2014/main" id="{208F9EEC-9E08-60CF-3A46-EB4BD0C6726B}"/>
                </a:ext>
              </a:extLst>
            </p:cNvPr>
            <p:cNvCxnSpPr>
              <a:cxnSpLocks/>
              <a:stCxn id="19" idx="0"/>
              <a:endCxn id="48" idx="1"/>
            </p:cNvCxnSpPr>
            <p:nvPr/>
          </p:nvCxnSpPr>
          <p:spPr>
            <a:xfrm rot="5400000" flipH="1" flipV="1">
              <a:off x="4122234" y="4404866"/>
              <a:ext cx="460656" cy="1274378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3">
              <a:extLst>
                <a:ext uri="{FF2B5EF4-FFF2-40B4-BE49-F238E27FC236}">
                  <a16:creationId xmlns:a16="http://schemas.microsoft.com/office/drawing/2014/main" id="{E81A363D-7459-09FF-869F-48241AF59677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6200000" flipV="1">
              <a:off x="3873037" y="2877519"/>
              <a:ext cx="1678700" cy="1220214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53">
            <a:extLst>
              <a:ext uri="{FF2B5EF4-FFF2-40B4-BE49-F238E27FC236}">
                <a16:creationId xmlns:a16="http://schemas.microsoft.com/office/drawing/2014/main" id="{B3A7ED5D-4E4D-40A0-954B-3E1F094516C1}"/>
              </a:ext>
            </a:extLst>
          </p:cNvPr>
          <p:cNvCxnSpPr>
            <a:cxnSpLocks/>
          </p:cNvCxnSpPr>
          <p:nvPr/>
        </p:nvCxnSpPr>
        <p:spPr>
          <a:xfrm rot="10800000">
            <a:off x="7427168" y="2639003"/>
            <a:ext cx="7047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3">
            <a:extLst>
              <a:ext uri="{FF2B5EF4-FFF2-40B4-BE49-F238E27FC236}">
                <a16:creationId xmlns:a16="http://schemas.microsoft.com/office/drawing/2014/main" id="{DA2B28B0-9EF9-3FF4-C0F6-515D019CBA4C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 flipV="1">
            <a:off x="4102280" y="2648274"/>
            <a:ext cx="225191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3">
            <a:extLst>
              <a:ext uri="{FF2B5EF4-FFF2-40B4-BE49-F238E27FC236}">
                <a16:creationId xmlns:a16="http://schemas.microsoft.com/office/drawing/2014/main" id="{B8F9C01C-B1A6-EB60-FD35-3C485E948A67}"/>
              </a:ext>
            </a:extLst>
          </p:cNvPr>
          <p:cNvCxnSpPr>
            <a:cxnSpLocks/>
            <a:stCxn id="26" idx="1"/>
            <a:endCxn id="29" idx="3"/>
          </p:cNvCxnSpPr>
          <p:nvPr/>
        </p:nvCxnSpPr>
        <p:spPr>
          <a:xfrm rot="10800000">
            <a:off x="2232130" y="2648274"/>
            <a:ext cx="1095343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ECC73C-1A77-3697-F04D-6C85FA153953}"/>
              </a:ext>
            </a:extLst>
          </p:cNvPr>
          <p:cNvGrpSpPr/>
          <p:nvPr/>
        </p:nvGrpSpPr>
        <p:grpSpPr>
          <a:xfrm>
            <a:off x="9855837" y="1776130"/>
            <a:ext cx="2362040" cy="1131636"/>
            <a:chOff x="9855837" y="1776130"/>
            <a:chExt cx="2362040" cy="1131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14:cNvPr>
                <p14:cNvContentPartPr/>
                <p14:nvPr/>
              </p14:nvContentPartPr>
              <p14:xfrm>
                <a:off x="10158046" y="2661654"/>
                <a:ext cx="27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40046" y="2643654"/>
                  <a:ext cx="6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14:cNvPr>
                <p14:cNvContentPartPr/>
                <p14:nvPr/>
              </p14:nvContentPartPr>
              <p14:xfrm>
                <a:off x="10163086" y="2250534"/>
                <a:ext cx="19440" cy="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45413" y="2235105"/>
                  <a:ext cx="54432" cy="327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4609D15-61C4-83D9-7EF4-85AA92565676}"/>
                </a:ext>
              </a:extLst>
            </p:cNvPr>
            <p:cNvGrpSpPr/>
            <p:nvPr/>
          </p:nvGrpSpPr>
          <p:grpSpPr>
            <a:xfrm>
              <a:off x="9855837" y="1776130"/>
              <a:ext cx="2362040" cy="1131636"/>
              <a:chOff x="9855837" y="444712"/>
              <a:chExt cx="2362040" cy="113163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C447A-2233-9DF4-BD5A-FD7A7DAA5076}"/>
                  </a:ext>
                </a:extLst>
              </p:cNvPr>
              <p:cNvSpPr txBox="1"/>
              <p:nvPr/>
            </p:nvSpPr>
            <p:spPr>
              <a:xfrm>
                <a:off x="10060213" y="444712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53A1F95-6038-79A0-61D0-9B22726B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855837" y="756200"/>
                <a:ext cx="820148" cy="8201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10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4F60EAB3-9893-DA5E-F764-6854595A8274}"/>
              </a:ext>
            </a:extLst>
          </p:cNvPr>
          <p:cNvSpPr txBox="1"/>
          <p:nvPr/>
        </p:nvSpPr>
        <p:spPr>
          <a:xfrm>
            <a:off x="2250896" y="1031225"/>
            <a:ext cx="901985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eyJhbGciOiJlUz|1NilsInR5cCI6IkpXVCJ9</a:t>
            </a:r>
            <a:r>
              <a:rPr lang="en-US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eyJhdWQiOiJodHRwczovL2dyYXBoLm1pY3Jvc29mdC5jb20iLCJpc3MiOiJ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odHRwczovL3N0cy53aW5kb3dzLm5ldC88dGVuYW50LWIkPilsImlhdCI6M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cxNzMONDUwMCwibmJmljoNzE3MzQONTAwLCJleHAiOjEMTcOMzEy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MDAsImFtcil6WyJwd2QiLCJZmEiXSwiYXBwX2Rpc3BsYXluYW1ljoiTWjc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m9zb2ZOIEF6dXJl|FBvd2VyU2hlbGwiLCJhcHBpZCI6ljE5NTBhMjU4LTlyN21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tNGUZMS1hOWNmLTcxNzQ5NTkONWZjMilsImZhbWlseV9uYW1l|joiUGFs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bSIsImdpdmVuX25hbWUiOiJFbWFudWVsliwiaWR0eXAiOiJ1c2VyliwiaXB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hZGRyljoiMTluMzQ1LjY30C45liwibmFtZSI6|kVEYW1ZWwgUGFsbSIsIm9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pZCI6ljxvYmplY3QtaWQ-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liwic2NwljoiQXVkaXRMb2cuUmVhZC5BbGwgRGlyZWNOb3J5LkFjY2VzcO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FzVXNIci5BbGwgZW1haWwgb3B|bm|kIHByb2ZpbGUiLCJzaWduaW5F3R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hdGUiOlsia21zaSJdLCJzdWIiOiIzLVh1NIBEdOg5bXdyY1YOeXBtYndIVGZOR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TNVMGZXalJQNU1qVUpGWVpzliwidGVuYW50X3JIZ2lvbl9zY29wZSI61kV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VliwidGlkljoiPHRIbmFudC1pZD4iLCJ1bmIxdWVfbmFtZSI6|kVEYW51ZWw</a:t>
            </a:r>
          </a:p>
          <a:p>
            <a:r>
              <a:rPr lang="en-US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gUGFsbSIsInVwbil6ImZpcnNOLmxhc3RAcG|wZS5ob3ciLCJ2ZXliOilxLjAifQ</a:t>
            </a:r>
            <a:r>
              <a:rPr lang="en-US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  <a:effectLst/>
                <a:latin typeface="Ubuntu" panose="020B0504030602030204" pitchFamily="34" charset="0"/>
              </a:rPr>
              <a:t>v_3bIxZgTpq9-x3sONZYSy4nz4-KDeaVMjM_b3tf588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06D1DAD1-83CD-C0B8-B371-5640B4AA4D8B}"/>
              </a:ext>
            </a:extLst>
          </p:cNvPr>
          <p:cNvSpPr txBox="1"/>
          <p:nvPr/>
        </p:nvSpPr>
        <p:spPr>
          <a:xfrm>
            <a:off x="1979221" y="1043731"/>
            <a:ext cx="8233558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0" i="0" dirty="0">
                <a:solidFill>
                  <a:srgbClr val="BB0000"/>
                </a:solidFill>
                <a:effectLst/>
                <a:latin typeface="Ubuntu" panose="020B0504030602030204" pitchFamily="34" charset="0"/>
              </a:rPr>
              <a:t>eyJhbGciOiJIUzI1NiIsInR5cCI6IkpXVCJ9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sz="1900" b="0" i="0" dirty="0">
                <a:solidFill>
                  <a:srgbClr val="0000BB"/>
                </a:solidFill>
                <a:effectLst/>
                <a:latin typeface="Ubuntu" panose="020B0504030602030204" pitchFamily="34" charset="0"/>
              </a:rPr>
              <a:t>eyJhdWQiOiJodHRwczovL2dyYXBoLm1pY3Jvc29mdC5jb20iLCJpc3MiOiJodHRwczovL3N0cy53aW5kb3dzLm5ldC88dGVuYW50LWlkPiIsImlhdCI6MTcxNzM0NDUwMCwibmJmIjoxNzE3MzQ0NTAwLCJleHAiOjE3MTc0MzEyMDAsImFtciI6WyJwd2QiLCJtZmEiXSwiYXBwX2Rpc3BsYXluYW1lIjoiTWljcm9zb2Z0IEF6dXJlIFBvd2VyU2hlbGwiLCJhcHBpZCI6IjE5NTBhMjU4LTIyN2ItNGUzMS1hOWNmLTcxNzQ5NTk0NWZjMiIsImZhbWlseV9uYW1lIjoiUGFsbSIsImdpdmVuX25hbWUiOiJFbWFudWVsIiwiaWR0eXAiOiJ1c2VyIiwiaXBhZGRyIjoiMTIuMzQ1LjY3OC45IiwibmFtZSI6IkVtYW51ZWwgUGFsbSIsIm9pZCI6IjxvYmplY3QtaWQ-Iiwic2NwIjoiQXVkaXRMb2cuUmVhZC5BbGwgRGlyZWN0b3J5LkFjY2Vzc0FzVXNlci5BbGwgZW1haWwgb3BlbmlkIHByb2ZpbGUiLCJzaWduaW5fc3RhdGUiOlsia21zaSJdLCJzdWIiOiIzLVh1NlBEd0g5bXdyY1Y0eXBtYndlVGZ0RTNVMGZXalJQNU1qVUpGWVpzIiwidGVuYW50X3JlZ2lvbl9zY29wZSI6IkVVIiwidGlkIjoiPHRlbmFudC1pZD4iLCJ1bmlxdWVfbmFtZSI6IkVtYW51ZWwgUGFsbSIsInVwbiI6ImZpcnN0Lmxhc3RAcGlwZS5ob3ciLCJ2ZXIiOiIxLjAifQ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sz="1900" b="0" i="0" dirty="0">
                <a:solidFill>
                  <a:srgbClr val="009900"/>
                </a:solidFill>
                <a:effectLst/>
                <a:latin typeface="Ubuntu" panose="020B0504030602030204" pitchFamily="34" charset="0"/>
              </a:rPr>
              <a:t>v_3bIxZgTpq9-x3sONZYSy4nz4-KDeaVMjM_b3tf588</a:t>
            </a:r>
            <a:endParaRPr lang="en-US" sz="1900" dirty="0">
              <a:latin typeface="Ubuntu" panose="020B0504030602030204" pitchFamily="34" charset="0"/>
            </a:endParaRPr>
          </a:p>
        </p:txBody>
      </p:sp>
      <p:pic>
        <p:nvPicPr>
          <p:cNvPr id="13" name="Picture 12" hidden="1">
            <a:extLst>
              <a:ext uri="{FF2B5EF4-FFF2-40B4-BE49-F238E27FC236}">
                <a16:creationId xmlns:a16="http://schemas.microsoft.com/office/drawing/2014/main" id="{7B0E324A-E1D2-CDD4-5F7E-3D419916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6156"/>
            <a:ext cx="7772400" cy="4565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4F120E-D961-1937-0CBB-162C2ED2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50896" y="1025461"/>
            <a:ext cx="8920294" cy="48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AE1090-55BD-4840-B08B-39812A36ECEA}"/>
              </a:ext>
            </a:extLst>
          </p:cNvPr>
          <p:cNvSpPr txBox="1"/>
          <p:nvPr/>
        </p:nvSpPr>
        <p:spPr>
          <a:xfrm>
            <a:off x="6374939" y="1704975"/>
            <a:ext cx="538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5"/>
                </a:solidFill>
                <a:latin typeface="Ubuntu" panose="020B0504030602030204" pitchFamily="34" charset="0"/>
              </a:rPr>
              <a:t>header</a:t>
            </a:r>
            <a:endParaRPr lang="en-US" sz="6600" dirty="0">
              <a:solidFill>
                <a:schemeClr val="accent5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CA25-3707-633D-05A7-DF0CC419B74B}"/>
              </a:ext>
            </a:extLst>
          </p:cNvPr>
          <p:cNvSpPr txBox="1"/>
          <p:nvPr/>
        </p:nvSpPr>
        <p:spPr>
          <a:xfrm>
            <a:off x="6374939" y="2709753"/>
            <a:ext cx="538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7001D-72C2-B82B-9C74-0E7E9FB24AE1}"/>
              </a:ext>
            </a:extLst>
          </p:cNvPr>
          <p:cNvSpPr txBox="1"/>
          <p:nvPr/>
        </p:nvSpPr>
        <p:spPr>
          <a:xfrm>
            <a:off x="6374939" y="3725416"/>
            <a:ext cx="538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6"/>
                </a:solidFill>
                <a:effectLst/>
                <a:latin typeface="Ubuntu" panose="020B0504030602030204" pitchFamily="34" charset="0"/>
              </a:rPr>
              <a:t>signature</a:t>
            </a:r>
            <a:endParaRPr lang="en-US" sz="6600" dirty="0">
              <a:solidFill>
                <a:schemeClr val="accent6"/>
              </a:solidFill>
              <a:latin typeface="Ubuntu" panose="020B0504030602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FFA8F-79B6-E4EF-3384-1495ECD8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567057" cy="1325563"/>
          </a:xfrm>
        </p:spPr>
        <p:txBody>
          <a:bodyPr>
            <a:normAutofit/>
          </a:bodyPr>
          <a:lstStyle/>
          <a:p>
            <a:r>
              <a:rPr lang="en-US" dirty="0"/>
              <a:t>JSON Web Token (JWT)</a:t>
            </a:r>
          </a:p>
        </p:txBody>
      </p:sp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2988D0FA-0463-3964-E44B-F93F47D6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JSON Web Tokens (JWT)</a:t>
            </a:r>
          </a:p>
          <a:p>
            <a:pPr lvl="1"/>
            <a:r>
              <a:rPr lang="sv-SE" dirty="0"/>
              <a:t>Base64 </a:t>
            </a:r>
            <a:r>
              <a:rPr lang="sv-SE" dirty="0" err="1"/>
              <a:t>Encoded</a:t>
            </a:r>
            <a:endParaRPr lang="sv-SE" dirty="0"/>
          </a:p>
          <a:p>
            <a:r>
              <a:rPr lang="sv-SE" dirty="0"/>
              <a:t>Access Token</a:t>
            </a:r>
          </a:p>
          <a:p>
            <a:r>
              <a:rPr lang="sv-SE" dirty="0" err="1"/>
              <a:t>Refresh</a:t>
            </a:r>
            <a:r>
              <a:rPr lang="sv-SE" dirty="0"/>
              <a:t> Token</a:t>
            </a:r>
          </a:p>
          <a:p>
            <a:r>
              <a:rPr lang="sv-SE" dirty="0"/>
              <a:t>Id Token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BBA5085-007C-158E-F75A-1488CD01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3437" y="2185264"/>
            <a:ext cx="4573625" cy="2461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0F353B-DBBE-00DC-38D6-EA6ECED3BA9E}"/>
              </a:ext>
            </a:extLst>
          </p:cNvPr>
          <p:cNvSpPr txBox="1"/>
          <p:nvPr/>
        </p:nvSpPr>
        <p:spPr>
          <a:xfrm>
            <a:off x="8998396" y="1704975"/>
            <a:ext cx="450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5DFE5-E98F-66AA-9516-0AC91CFD6802}"/>
              </a:ext>
            </a:extLst>
          </p:cNvPr>
          <p:cNvSpPr txBox="1"/>
          <p:nvPr/>
        </p:nvSpPr>
        <p:spPr>
          <a:xfrm>
            <a:off x="9372599" y="2706352"/>
            <a:ext cx="450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661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2988D0FA-0463-3964-E44B-F93F47D6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JSON Web Tokens (JWT)</a:t>
            </a:r>
          </a:p>
          <a:p>
            <a:pPr lvl="1"/>
            <a:r>
              <a:rPr lang="sv-SE" dirty="0"/>
              <a:t>Base64 </a:t>
            </a:r>
            <a:r>
              <a:rPr lang="sv-SE" dirty="0" err="1"/>
              <a:t>Encoded</a:t>
            </a:r>
            <a:endParaRPr lang="sv-SE" dirty="0"/>
          </a:p>
          <a:p>
            <a:r>
              <a:rPr lang="sv-SE" dirty="0"/>
              <a:t>Access Token</a:t>
            </a:r>
          </a:p>
          <a:p>
            <a:r>
              <a:rPr lang="sv-SE" dirty="0" err="1"/>
              <a:t>Refresh</a:t>
            </a:r>
            <a:r>
              <a:rPr lang="sv-SE" dirty="0"/>
              <a:t> Token</a:t>
            </a:r>
          </a:p>
          <a:p>
            <a:r>
              <a:rPr lang="sv-SE" dirty="0"/>
              <a:t>Id Token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6CB8C-0FE0-AA7E-3D25-53AC597C84AB}"/>
              </a:ext>
            </a:extLst>
          </p:cNvPr>
          <p:cNvSpPr txBox="1"/>
          <p:nvPr/>
        </p:nvSpPr>
        <p:spPr>
          <a:xfrm>
            <a:off x="1519547" y="1997839"/>
            <a:ext cx="91529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{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</a:t>
            </a:r>
            <a:r>
              <a:rPr lang="en-US" sz="3600" b="0" dirty="0" err="1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typ</a:t>
            </a:r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": "JWT",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</a:t>
            </a:r>
            <a:r>
              <a:rPr lang="en-US" sz="3600" b="0" dirty="0" err="1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alg</a:t>
            </a:r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": "RS256", 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"kid": "L1KfKTI_jmXbwWc23xZxw1sUHH0"</a:t>
            </a:r>
          </a:p>
          <a:p>
            <a:r>
              <a:rPr lang="en-US" sz="3600" b="0" dirty="0">
                <a:solidFill>
                  <a:schemeClr val="accent5"/>
                </a:solidFill>
                <a:effectLst/>
                <a:latin typeface="Ubuntu" panose="020B050403060203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0E9DE-C224-9EAE-7A22-BDE536187FE7}"/>
              </a:ext>
            </a:extLst>
          </p:cNvPr>
          <p:cNvSpPr txBox="1"/>
          <p:nvPr/>
        </p:nvSpPr>
        <p:spPr>
          <a:xfrm>
            <a:off x="824807" y="305693"/>
            <a:ext cx="5389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5"/>
                </a:solidFill>
                <a:latin typeface="Ubuntu" panose="020B0504030602030204" pitchFamily="34" charset="0"/>
              </a:rPr>
              <a:t>header</a:t>
            </a:r>
            <a:endParaRPr lang="en-US" sz="5400" dirty="0">
              <a:solidFill>
                <a:schemeClr val="accent5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D8524-09C1-D55B-7D13-86BC7ED6336F}"/>
              </a:ext>
            </a:extLst>
          </p:cNvPr>
          <p:cNvSpPr txBox="1"/>
          <p:nvPr/>
        </p:nvSpPr>
        <p:spPr>
          <a:xfrm>
            <a:off x="72040" y="6043849"/>
            <a:ext cx="748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Connect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Configuration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Entra ID (Common)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/common/v2.0/.well-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known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openid-configuration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discovery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/v2.0/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keys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4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0C3B0-91C9-2C1B-6F0A-F0A9BF3809F0}"/>
              </a:ext>
            </a:extLst>
          </p:cNvPr>
          <p:cNvSpPr txBox="1"/>
          <p:nvPr/>
        </p:nvSpPr>
        <p:spPr>
          <a:xfrm>
            <a:off x="824807" y="305693"/>
            <a:ext cx="5389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payload</a:t>
            </a:r>
          </a:p>
        </p:txBody>
      </p:sp>
      <p:sp>
        <p:nvSpPr>
          <p:cNvPr id="10" name="Content Placeholder 2" hidden="1">
            <a:extLst>
              <a:ext uri="{FF2B5EF4-FFF2-40B4-BE49-F238E27FC236}">
                <a16:creationId xmlns:a16="http://schemas.microsoft.com/office/drawing/2014/main" id="{2988D0FA-0463-3964-E44B-F93F47D6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v-SE" dirty="0"/>
              <a:t>JSON Web Tokens (JWT)</a:t>
            </a:r>
          </a:p>
          <a:p>
            <a:pPr lvl="1"/>
            <a:r>
              <a:rPr lang="sv-SE" dirty="0"/>
              <a:t>Base64 </a:t>
            </a:r>
            <a:r>
              <a:rPr lang="sv-SE" dirty="0" err="1"/>
              <a:t>Encoded</a:t>
            </a:r>
            <a:endParaRPr lang="sv-SE" dirty="0"/>
          </a:p>
          <a:p>
            <a:r>
              <a:rPr lang="sv-SE" dirty="0"/>
              <a:t>Access Token</a:t>
            </a:r>
          </a:p>
          <a:p>
            <a:r>
              <a:rPr lang="sv-SE" dirty="0" err="1"/>
              <a:t>Refresh</a:t>
            </a:r>
            <a:r>
              <a:rPr lang="sv-SE" dirty="0"/>
              <a:t> Token</a:t>
            </a:r>
          </a:p>
          <a:p>
            <a:r>
              <a:rPr lang="sv-SE" dirty="0"/>
              <a:t>Id Token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C813B-656E-3435-2469-B270DF95D6DE}"/>
              </a:ext>
            </a:extLst>
          </p:cNvPr>
          <p:cNvSpPr txBox="1"/>
          <p:nvPr/>
        </p:nvSpPr>
        <p:spPr>
          <a:xfrm>
            <a:off x="1459594" y="1374278"/>
            <a:ext cx="60979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{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aud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"https://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graph.microsoft.com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iss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"https://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sts.windows.net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/&lt;tenant-id&gt;",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iat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1717344500,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nbf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1717344500,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"exp": 1717431200,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amr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[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pwd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mfa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],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app_displayname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"Microsoft Azure PowerShell",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appid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"1950a258-227b-4e31-a9cf-717495945fc2",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family_name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"Palm",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given_name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"Emanuel",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idtyp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"user",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ipaddr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"12.345.678.9",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"name": "Emanuel Palm",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oid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"&lt;object-id&gt;",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scp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AuditLog.Read.All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Directory.AccessAsUser.All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email 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openid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profile",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tid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"&lt;tenant-id&gt;",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unique_name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"Emanuel Palm",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upn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first.last@pipe.how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",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  "</a:t>
            </a:r>
            <a:r>
              <a:rPr lang="en-US" sz="1200" dirty="0" err="1">
                <a:solidFill>
                  <a:schemeClr val="accent4"/>
                </a:solidFill>
                <a:latin typeface="Ubuntu" panose="020B0504030602030204" pitchFamily="34" charset="0"/>
              </a:rPr>
              <a:t>ver</a:t>
            </a:r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": "1.0"</a:t>
            </a:r>
          </a:p>
          <a:p>
            <a:r>
              <a:rPr lang="en-US" sz="1200" dirty="0">
                <a:solidFill>
                  <a:schemeClr val="accent4"/>
                </a:solidFill>
                <a:latin typeface="Ubuntu" panose="020B0504030602030204" pitchFamily="34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DB293-7FB2-E682-E6E5-95871240F422}"/>
              </a:ext>
            </a:extLst>
          </p:cNvPr>
          <p:cNvSpPr txBox="1"/>
          <p:nvPr/>
        </p:nvSpPr>
        <p:spPr>
          <a:xfrm>
            <a:off x="72040" y="6043849"/>
            <a:ext cx="748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Connect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Configuration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Entra ID (Common)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/common/v2.0/.well-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known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openid-configuration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discovery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/v2.0/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keys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1BB945-22C8-0A2F-A283-8565AF5DBF70}"/>
                  </a:ext>
                </a:extLst>
              </p14:cNvPr>
              <p14:cNvContentPartPr/>
              <p14:nvPr/>
            </p14:nvContentPartPr>
            <p14:xfrm>
              <a:off x="4467531" y="1358280"/>
              <a:ext cx="2982960" cy="462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1BB945-22C8-0A2F-A283-8565AF5DBF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531" y="1340280"/>
                <a:ext cx="30186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F3F5E2D-9A2A-0266-146C-7BB7999CB2FF}"/>
                  </a:ext>
                </a:extLst>
              </p14:cNvPr>
              <p14:cNvContentPartPr/>
              <p14:nvPr/>
            </p14:nvContentPartPr>
            <p14:xfrm>
              <a:off x="4447731" y="1316880"/>
              <a:ext cx="601200" cy="3459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F3F5E2D-9A2A-0266-146C-7BB7999CB2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9720" y="1298880"/>
                <a:ext cx="636861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BD945BB-30A0-F9C1-9FBF-C2414C31937C}"/>
                  </a:ext>
                </a:extLst>
              </p14:cNvPr>
              <p14:cNvContentPartPr/>
              <p14:nvPr/>
            </p14:nvContentPartPr>
            <p14:xfrm>
              <a:off x="7650651" y="1899000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BD945BB-30A0-F9C1-9FBF-C2414C3193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2651" y="18810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7EB6C1C-34C6-68A6-2963-56B20031A3F9}"/>
                  </a:ext>
                </a:extLst>
              </p14:cNvPr>
              <p14:cNvContentPartPr/>
              <p14:nvPr/>
            </p14:nvContentPartPr>
            <p14:xfrm>
              <a:off x="7478571" y="1892160"/>
              <a:ext cx="192600" cy="162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7EB6C1C-34C6-68A6-2963-56B20031A3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0571" y="1874160"/>
                <a:ext cx="2282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4B13FC9-8FD4-EA9E-8809-BF0505802916}"/>
                  </a:ext>
                </a:extLst>
              </p14:cNvPr>
              <p14:cNvContentPartPr/>
              <p14:nvPr/>
            </p14:nvContentPartPr>
            <p14:xfrm>
              <a:off x="7804011" y="1914840"/>
              <a:ext cx="360" cy="153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4B13FC9-8FD4-EA9E-8809-BF05058029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86011" y="1896840"/>
                <a:ext cx="360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5EA54D7-FD3A-BAB0-FDEF-FFBCE1A1786E}"/>
                  </a:ext>
                </a:extLst>
              </p14:cNvPr>
              <p14:cNvContentPartPr/>
              <p14:nvPr/>
            </p14:nvContentPartPr>
            <p14:xfrm>
              <a:off x="7911651" y="1987200"/>
              <a:ext cx="182880" cy="109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5EA54D7-FD3A-BAB0-FDEF-FFBCE1A178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3651" y="1969200"/>
                <a:ext cx="21852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46C9C3A-C07A-145B-7BDE-017C6B4C93CD}"/>
              </a:ext>
            </a:extLst>
          </p:cNvPr>
          <p:cNvGrpSpPr/>
          <p:nvPr/>
        </p:nvGrpSpPr>
        <p:grpSpPr>
          <a:xfrm>
            <a:off x="8211531" y="1905480"/>
            <a:ext cx="10440" cy="198720"/>
            <a:chOff x="8211531" y="1905480"/>
            <a:chExt cx="1044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F86DA06-A886-898B-86AF-C95E1B174261}"/>
                    </a:ext>
                  </a:extLst>
                </p14:cNvPr>
                <p14:cNvContentPartPr/>
                <p14:nvPr/>
              </p14:nvContentPartPr>
              <p14:xfrm>
                <a:off x="8211531" y="2020320"/>
                <a:ext cx="10440" cy="83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F86DA06-A886-898B-86AF-C95E1B1742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93531" y="2002680"/>
                  <a:ext cx="4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8DFAD8-8D28-AF00-6138-7D95C3650564}"/>
                    </a:ext>
                  </a:extLst>
                </p14:cNvPr>
                <p14:cNvContentPartPr/>
                <p14:nvPr/>
              </p14:nvContentPartPr>
              <p14:xfrm>
                <a:off x="8212971" y="1905480"/>
                <a:ext cx="7200" cy="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8DFAD8-8D28-AF00-6138-7D95C36505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94971" y="1887840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E2BEA5E-40DF-1741-3E36-9DD27DF534A3}"/>
                  </a:ext>
                </a:extLst>
              </p14:cNvPr>
              <p14:cNvContentPartPr/>
              <p14:nvPr/>
            </p14:nvContentPartPr>
            <p14:xfrm>
              <a:off x="8336451" y="2000880"/>
              <a:ext cx="207360" cy="1054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E2BEA5E-40DF-1741-3E36-9DD27DF534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18451" y="1982880"/>
                <a:ext cx="2430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0196926-5664-3137-12EC-3B979A769FBA}"/>
                  </a:ext>
                </a:extLst>
              </p14:cNvPr>
              <p14:cNvContentPartPr/>
              <p14:nvPr/>
            </p14:nvContentPartPr>
            <p14:xfrm>
              <a:off x="8632011" y="1974600"/>
              <a:ext cx="118800" cy="144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0196926-5664-3137-12EC-3B979A769F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14011" y="1956645"/>
                <a:ext cx="154440" cy="1799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3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0FBDC-841A-E6A8-7948-FEB3C40F9F0A}"/>
              </a:ext>
            </a:extLst>
          </p:cNvPr>
          <p:cNvSpPr txBox="1"/>
          <p:nvPr/>
        </p:nvSpPr>
        <p:spPr>
          <a:xfrm>
            <a:off x="824807" y="305693"/>
            <a:ext cx="5389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effectLst/>
                <a:latin typeface="Ubuntu" panose="020B0504030602030204" pitchFamily="34" charset="0"/>
              </a:rPr>
              <a:t>signature</a:t>
            </a:r>
            <a:endParaRPr lang="en-US" sz="5400" dirty="0">
              <a:solidFill>
                <a:schemeClr val="accent6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36B24-7EE5-FF37-DC17-43F8365F9849}"/>
              </a:ext>
            </a:extLst>
          </p:cNvPr>
          <p:cNvSpPr txBox="1"/>
          <p:nvPr/>
        </p:nvSpPr>
        <p:spPr>
          <a:xfrm>
            <a:off x="72040" y="6043849"/>
            <a:ext cx="748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Connect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Configuration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Entra ID (Common)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/common/v2.0/.well-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known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openid-configuration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login.microsoftonline.com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/common/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discovery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/v2.0/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keys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B085A-3A65-21D8-77FF-DEF8A51CEAB0}"/>
              </a:ext>
            </a:extLst>
          </p:cNvPr>
          <p:cNvSpPr txBox="1"/>
          <p:nvPr/>
        </p:nvSpPr>
        <p:spPr>
          <a:xfrm>
            <a:off x="6171194" y="3007020"/>
            <a:ext cx="4504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  <a:effectLst/>
                <a:latin typeface="Ubuntu" panose="020B0504030602030204" pitchFamily="34" charset="0"/>
              </a:rPr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002C3A-4776-9F38-361B-149D98138B1B}"/>
              </a:ext>
            </a:extLst>
          </p:cNvPr>
          <p:cNvGrpSpPr/>
          <p:nvPr/>
        </p:nvGrpSpPr>
        <p:grpSpPr>
          <a:xfrm>
            <a:off x="3544990" y="1528784"/>
            <a:ext cx="7962818" cy="3226426"/>
            <a:chOff x="3387436" y="1528784"/>
            <a:chExt cx="7962818" cy="3226426"/>
          </a:xfrm>
        </p:grpSpPr>
        <p:sp>
          <p:nvSpPr>
            <p:cNvPr id="14" name="Rectangle: Rounded Corners 44">
              <a:extLst>
                <a:ext uri="{FF2B5EF4-FFF2-40B4-BE49-F238E27FC236}">
                  <a16:creationId xmlns:a16="http://schemas.microsoft.com/office/drawing/2014/main" id="{2FF5E3F7-504D-10B5-30EB-E4A23BF011B6}"/>
                </a:ext>
              </a:extLst>
            </p:cNvPr>
            <p:cNvSpPr/>
            <p:nvPr/>
          </p:nvSpPr>
          <p:spPr>
            <a:xfrm>
              <a:off x="3387436" y="2296390"/>
              <a:ext cx="5888710" cy="2118427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DE272B-D82E-6ABE-2DFD-00FE49312CCB}"/>
                </a:ext>
              </a:extLst>
            </p:cNvPr>
            <p:cNvGrpSpPr/>
            <p:nvPr/>
          </p:nvGrpSpPr>
          <p:grpSpPr>
            <a:xfrm>
              <a:off x="3519582" y="1528784"/>
              <a:ext cx="4803536" cy="914400"/>
              <a:chOff x="3519582" y="1528784"/>
              <a:chExt cx="4803536" cy="914400"/>
            </a:xfrm>
          </p:grpSpPr>
          <p:pic>
            <p:nvPicPr>
              <p:cNvPr id="18" name="Graphic 17" descr="Key with solid fill">
                <a:extLst>
                  <a:ext uri="{FF2B5EF4-FFF2-40B4-BE49-F238E27FC236}">
                    <a16:creationId xmlns:a16="http://schemas.microsoft.com/office/drawing/2014/main" id="{4B76245F-ACE9-4F8D-4FAE-C3DE5E998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19582" y="152878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A6453-58B6-B196-280E-3B46FF472D2A}"/>
                  </a:ext>
                </a:extLst>
              </p:cNvPr>
              <p:cNvSpPr txBox="1"/>
              <p:nvPr/>
            </p:nvSpPr>
            <p:spPr>
              <a:xfrm>
                <a:off x="4433982" y="1755152"/>
                <a:ext cx="38891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ffectLst/>
                    <a:latin typeface="Ubuntu" panose="020B0504030602030204" pitchFamily="34" charset="0"/>
                  </a:rPr>
                  <a:t>Encrypt with Private Key *</a:t>
                </a:r>
                <a:endParaRPr lang="en-US" sz="2400" dirty="0"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7B8B61-CD94-E07B-6472-F3030D1EBDB2}"/>
                </a:ext>
              </a:extLst>
            </p:cNvPr>
            <p:cNvSpPr txBox="1"/>
            <p:nvPr/>
          </p:nvSpPr>
          <p:spPr>
            <a:xfrm>
              <a:off x="7717922" y="4416656"/>
              <a:ext cx="36323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* for RS256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AFD7C7-CE2D-DC9B-D0AF-1D39B814620A}"/>
              </a:ext>
            </a:extLst>
          </p:cNvPr>
          <p:cNvGrpSpPr/>
          <p:nvPr/>
        </p:nvGrpSpPr>
        <p:grpSpPr>
          <a:xfrm>
            <a:off x="3805528" y="2711262"/>
            <a:ext cx="2426675" cy="1257245"/>
            <a:chOff x="3805528" y="2711262"/>
            <a:chExt cx="2426675" cy="12572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4DD2D2-FB44-FFC0-0494-9C9122DC4831}"/>
                </a:ext>
              </a:extLst>
            </p:cNvPr>
            <p:cNvSpPr txBox="1"/>
            <p:nvPr/>
          </p:nvSpPr>
          <p:spPr>
            <a:xfrm>
              <a:off x="3838830" y="3007020"/>
              <a:ext cx="23933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dirty="0">
                  <a:solidFill>
                    <a:schemeClr val="accent5"/>
                  </a:solidFill>
                  <a:latin typeface="Ubuntu" panose="020B0504030602030204" pitchFamily="34" charset="0"/>
                </a:rPr>
                <a:t>header</a:t>
              </a:r>
              <a:endParaRPr lang="en-US" sz="5400" dirty="0">
                <a:solidFill>
                  <a:schemeClr val="accent5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C94CF1D7-395A-5477-2631-C56F5F383498}"/>
                </a:ext>
              </a:extLst>
            </p:cNvPr>
            <p:cNvSpPr/>
            <p:nvPr/>
          </p:nvSpPr>
          <p:spPr>
            <a:xfrm>
              <a:off x="3822179" y="3045177"/>
              <a:ext cx="2393373" cy="92333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01B80A-2A4C-A8ED-7E52-FF22DB83E797}"/>
                </a:ext>
              </a:extLst>
            </p:cNvPr>
            <p:cNvSpPr txBox="1"/>
            <p:nvPr/>
          </p:nvSpPr>
          <p:spPr>
            <a:xfrm>
              <a:off x="3805528" y="2711262"/>
              <a:ext cx="17901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Base64-encoded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2C63B7-DCD2-3AEB-319F-9D59B7E4E498}"/>
              </a:ext>
            </a:extLst>
          </p:cNvPr>
          <p:cNvGrpSpPr/>
          <p:nvPr/>
        </p:nvGrpSpPr>
        <p:grpSpPr>
          <a:xfrm>
            <a:off x="6475325" y="2711262"/>
            <a:ext cx="2698529" cy="1257245"/>
            <a:chOff x="6475325" y="2711262"/>
            <a:chExt cx="2698529" cy="12572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2AD5BF-8338-B96A-21D5-9AC6456EEDF5}"/>
                </a:ext>
              </a:extLst>
            </p:cNvPr>
            <p:cNvSpPr txBox="1"/>
            <p:nvPr/>
          </p:nvSpPr>
          <p:spPr>
            <a:xfrm>
              <a:off x="6491976" y="3007020"/>
              <a:ext cx="268187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dirty="0">
                  <a:solidFill>
                    <a:schemeClr val="accent4"/>
                  </a:solidFill>
                  <a:effectLst/>
                  <a:latin typeface="Ubuntu" panose="020B0504030602030204" pitchFamily="34" charset="0"/>
                </a:rPr>
                <a:t>payload</a:t>
              </a:r>
            </a:p>
          </p:txBody>
        </p:sp>
        <p:sp>
          <p:nvSpPr>
            <p:cNvPr id="28" name="Rectangle: Rounded Corners 44">
              <a:extLst>
                <a:ext uri="{FF2B5EF4-FFF2-40B4-BE49-F238E27FC236}">
                  <a16:creationId xmlns:a16="http://schemas.microsoft.com/office/drawing/2014/main" id="{169DD937-798F-09CB-2725-87341D64B1DF}"/>
                </a:ext>
              </a:extLst>
            </p:cNvPr>
            <p:cNvSpPr/>
            <p:nvPr/>
          </p:nvSpPr>
          <p:spPr>
            <a:xfrm>
              <a:off x="6491976" y="3045177"/>
              <a:ext cx="2653146" cy="92333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1E5A2C-665F-2358-5309-9CA14AA44DCB}"/>
                </a:ext>
              </a:extLst>
            </p:cNvPr>
            <p:cNvSpPr txBox="1"/>
            <p:nvPr/>
          </p:nvSpPr>
          <p:spPr>
            <a:xfrm>
              <a:off x="6475325" y="2711262"/>
              <a:ext cx="17901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Base64-encoded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27C121A-937E-0DB2-3EBF-ECBC0B2E53F2}"/>
              </a:ext>
            </a:extLst>
          </p:cNvPr>
          <p:cNvGrpSpPr/>
          <p:nvPr/>
        </p:nvGrpSpPr>
        <p:grpSpPr>
          <a:xfrm>
            <a:off x="3697390" y="2339939"/>
            <a:ext cx="5588124" cy="1872832"/>
            <a:chOff x="3697390" y="2339939"/>
            <a:chExt cx="5588124" cy="1872832"/>
          </a:xfrm>
        </p:grpSpPr>
        <p:sp>
          <p:nvSpPr>
            <p:cNvPr id="2" name="Rectangle: Rounded Corners 44">
              <a:extLst>
                <a:ext uri="{FF2B5EF4-FFF2-40B4-BE49-F238E27FC236}">
                  <a16:creationId xmlns:a16="http://schemas.microsoft.com/office/drawing/2014/main" id="{D2D157AB-86B1-E356-D92D-100178AFC5A0}"/>
                </a:ext>
              </a:extLst>
            </p:cNvPr>
            <p:cNvSpPr/>
            <p:nvPr/>
          </p:nvSpPr>
          <p:spPr>
            <a:xfrm>
              <a:off x="3697390" y="2669552"/>
              <a:ext cx="5588124" cy="154321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E12CD1-08DF-6F11-D755-FB8D61E20D1E}"/>
                </a:ext>
              </a:extLst>
            </p:cNvPr>
            <p:cNvSpPr txBox="1"/>
            <p:nvPr/>
          </p:nvSpPr>
          <p:spPr>
            <a:xfrm>
              <a:off x="3779469" y="2339939"/>
              <a:ext cx="36323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Ubuntu" panose="020B0504030602030204" pitchFamily="34" charset="0"/>
                </a:rPr>
                <a:t>SHA-256 hash</a:t>
              </a:r>
              <a:endParaRPr lang="en-US" sz="1600" dirty="0"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8D3A20-93C9-429A-0D20-53B925FFDB89}"/>
              </a:ext>
            </a:extLst>
          </p:cNvPr>
          <p:cNvSpPr txBox="1">
            <a:spLocks/>
          </p:cNvSpPr>
          <p:nvPr/>
        </p:nvSpPr>
        <p:spPr>
          <a:xfrm>
            <a:off x="8240477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800" dirty="0">
                <a:latin typeface="Ubuntu" panose="020B0504030602030204" pitchFamily="34" charset="0"/>
              </a:rPr>
              <a:t>Used for authentication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Part of Open ID Connect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22BC0-6075-9C29-7005-8A3B653C88B3}"/>
              </a:ext>
            </a:extLst>
          </p:cNvPr>
          <p:cNvSpPr txBox="1">
            <a:spLocks/>
          </p:cNvSpPr>
          <p:nvPr/>
        </p:nvSpPr>
        <p:spPr>
          <a:xfrm>
            <a:off x="4925786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sz="1800" dirty="0">
                <a:latin typeface="Ubuntu" panose="020B0504030602030204" pitchFamily="34" charset="0"/>
              </a:rPr>
              <a:t>Used to refresh tokens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Very sensitive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Long-lived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79ECE-2775-85F2-BF99-0417DB9610C0}"/>
              </a:ext>
            </a:extLst>
          </p:cNvPr>
          <p:cNvGrpSpPr/>
          <p:nvPr/>
        </p:nvGrpSpPr>
        <p:grpSpPr>
          <a:xfrm>
            <a:off x="4833253" y="1446856"/>
            <a:ext cx="2525490" cy="2178613"/>
            <a:chOff x="4833253" y="2156882"/>
            <a:chExt cx="2525490" cy="21786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7ADD5D-1E35-8C4C-4976-742AE406B510}"/>
                </a:ext>
              </a:extLst>
            </p:cNvPr>
            <p:cNvGrpSpPr/>
            <p:nvPr/>
          </p:nvGrpSpPr>
          <p:grpSpPr>
            <a:xfrm>
              <a:off x="4925786" y="2810443"/>
              <a:ext cx="2340428" cy="1525052"/>
              <a:chOff x="1937658" y="2879271"/>
              <a:chExt cx="1687285" cy="1099457"/>
            </a:xfrm>
          </p:grpSpPr>
          <p:sp>
            <p:nvSpPr>
              <p:cNvPr id="19" name="Plaque 18">
                <a:extLst>
                  <a:ext uri="{FF2B5EF4-FFF2-40B4-BE49-F238E27FC236}">
                    <a16:creationId xmlns:a16="http://schemas.microsoft.com/office/drawing/2014/main" id="{E2CB3C4A-4BC7-4FE5-C1C7-46863480A053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FCD2354-B6D6-BAAA-C959-BCA88397BE04}"/>
                  </a:ext>
                </a:extLst>
              </p:cNvPr>
              <p:cNvSpPr/>
              <p:nvPr/>
            </p:nvSpPr>
            <p:spPr>
              <a:xfrm rot="1914816">
                <a:off x="2418419" y="3064325"/>
                <a:ext cx="761046" cy="443864"/>
              </a:xfrm>
              <a:custGeom>
                <a:avLst/>
                <a:gdLst>
                  <a:gd name="connsiteX0" fmla="*/ 182880 w 761046"/>
                  <a:gd name="connsiteY0" fmla="*/ 443865 h 443864"/>
                  <a:gd name="connsiteX1" fmla="*/ 365760 w 761046"/>
                  <a:gd name="connsiteY1" fmla="*/ 260985 h 443864"/>
                  <a:gd name="connsiteX2" fmla="*/ 263842 w 761046"/>
                  <a:gd name="connsiteY2" fmla="*/ 260985 h 443864"/>
                  <a:gd name="connsiteX3" fmla="*/ 442912 w 761046"/>
                  <a:gd name="connsiteY3" fmla="*/ 151448 h 443864"/>
                  <a:gd name="connsiteX4" fmla="*/ 575309 w 761046"/>
                  <a:gd name="connsiteY4" fmla="*/ 201930 h 443864"/>
                  <a:gd name="connsiteX5" fmla="*/ 761047 w 761046"/>
                  <a:gd name="connsiteY5" fmla="*/ 201930 h 443864"/>
                  <a:gd name="connsiteX6" fmla="*/ 442912 w 761046"/>
                  <a:gd name="connsiteY6" fmla="*/ 0 h 443864"/>
                  <a:gd name="connsiteX7" fmla="*/ 102870 w 761046"/>
                  <a:gd name="connsiteY7" fmla="*/ 260985 h 443864"/>
                  <a:gd name="connsiteX8" fmla="*/ 0 w 761046"/>
                  <a:gd name="connsiteY8" fmla="*/ 260985 h 443864"/>
                  <a:gd name="connsiteX9" fmla="*/ 182880 w 761046"/>
                  <a:gd name="connsiteY9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182880" y="443865"/>
                    </a:moveTo>
                    <a:lnTo>
                      <a:pt x="365760" y="260985"/>
                    </a:lnTo>
                    <a:lnTo>
                      <a:pt x="263842" y="260985"/>
                    </a:lnTo>
                    <a:cubicBezTo>
                      <a:pt x="297180" y="196215"/>
                      <a:pt x="364807" y="151448"/>
                      <a:pt x="442912" y="151448"/>
                    </a:cubicBezTo>
                    <a:cubicBezTo>
                      <a:pt x="493394" y="151448"/>
                      <a:pt x="540067" y="170498"/>
                      <a:pt x="575309" y="201930"/>
                    </a:cubicBezTo>
                    <a:lnTo>
                      <a:pt x="761047" y="201930"/>
                    </a:lnTo>
                    <a:cubicBezTo>
                      <a:pt x="704849" y="81915"/>
                      <a:pt x="582929" y="0"/>
                      <a:pt x="442912" y="0"/>
                    </a:cubicBezTo>
                    <a:cubicBezTo>
                      <a:pt x="280035" y="0"/>
                      <a:pt x="142875" y="110490"/>
                      <a:pt x="102870" y="260985"/>
                    </a:cubicBezTo>
                    <a:lnTo>
                      <a:pt x="0" y="260985"/>
                    </a:lnTo>
                    <a:lnTo>
                      <a:pt x="182880" y="443865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101B4DF-7A18-B8A9-BA3C-26C5B767739C}"/>
                  </a:ext>
                </a:extLst>
              </p:cNvPr>
              <p:cNvSpPr/>
              <p:nvPr/>
            </p:nvSpPr>
            <p:spPr>
              <a:xfrm rot="1914816">
                <a:off x="2385560" y="3351320"/>
                <a:ext cx="761046" cy="443864"/>
              </a:xfrm>
              <a:custGeom>
                <a:avLst/>
                <a:gdLst>
                  <a:gd name="connsiteX0" fmla="*/ 761047 w 761046"/>
                  <a:gd name="connsiteY0" fmla="*/ 182880 h 443864"/>
                  <a:gd name="connsiteX1" fmla="*/ 578167 w 761046"/>
                  <a:gd name="connsiteY1" fmla="*/ 0 h 443864"/>
                  <a:gd name="connsiteX2" fmla="*/ 395287 w 761046"/>
                  <a:gd name="connsiteY2" fmla="*/ 182880 h 443864"/>
                  <a:gd name="connsiteX3" fmla="*/ 498157 w 761046"/>
                  <a:gd name="connsiteY3" fmla="*/ 182880 h 443864"/>
                  <a:gd name="connsiteX4" fmla="*/ 319087 w 761046"/>
                  <a:gd name="connsiteY4" fmla="*/ 292417 h 443864"/>
                  <a:gd name="connsiteX5" fmla="*/ 186690 w 761046"/>
                  <a:gd name="connsiteY5" fmla="*/ 241935 h 443864"/>
                  <a:gd name="connsiteX6" fmla="*/ 0 w 761046"/>
                  <a:gd name="connsiteY6" fmla="*/ 241935 h 443864"/>
                  <a:gd name="connsiteX7" fmla="*/ 319087 w 761046"/>
                  <a:gd name="connsiteY7" fmla="*/ 443865 h 443864"/>
                  <a:gd name="connsiteX8" fmla="*/ 659129 w 761046"/>
                  <a:gd name="connsiteY8" fmla="*/ 182880 h 443864"/>
                  <a:gd name="connsiteX9" fmla="*/ 761047 w 761046"/>
                  <a:gd name="connsiteY9" fmla="*/ 182880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761047" y="182880"/>
                    </a:moveTo>
                    <a:lnTo>
                      <a:pt x="578167" y="0"/>
                    </a:lnTo>
                    <a:lnTo>
                      <a:pt x="395287" y="182880"/>
                    </a:lnTo>
                    <a:lnTo>
                      <a:pt x="498157" y="182880"/>
                    </a:lnTo>
                    <a:cubicBezTo>
                      <a:pt x="464820" y="247650"/>
                      <a:pt x="397192" y="292417"/>
                      <a:pt x="319087" y="292417"/>
                    </a:cubicBezTo>
                    <a:cubicBezTo>
                      <a:pt x="268605" y="292417"/>
                      <a:pt x="221932" y="273367"/>
                      <a:pt x="186690" y="241935"/>
                    </a:cubicBezTo>
                    <a:lnTo>
                      <a:pt x="0" y="241935"/>
                    </a:lnTo>
                    <a:cubicBezTo>
                      <a:pt x="57150" y="361950"/>
                      <a:pt x="178117" y="443865"/>
                      <a:pt x="319087" y="443865"/>
                    </a:cubicBezTo>
                    <a:cubicBezTo>
                      <a:pt x="481965" y="443865"/>
                      <a:pt x="619124" y="333375"/>
                      <a:pt x="659129" y="182880"/>
                    </a:cubicBezTo>
                    <a:lnTo>
                      <a:pt x="761047" y="18288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79DB0-AF85-339F-AF96-0CD87388665A}"/>
                </a:ext>
              </a:extLst>
            </p:cNvPr>
            <p:cNvSpPr txBox="1"/>
            <p:nvPr/>
          </p:nvSpPr>
          <p:spPr>
            <a:xfrm>
              <a:off x="4833253" y="2156882"/>
              <a:ext cx="2525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Refresh Token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E8AD85-9A32-97C3-04B1-65A65719B272}"/>
              </a:ext>
            </a:extLst>
          </p:cNvPr>
          <p:cNvGrpSpPr/>
          <p:nvPr/>
        </p:nvGrpSpPr>
        <p:grpSpPr>
          <a:xfrm>
            <a:off x="8240477" y="1446856"/>
            <a:ext cx="2340432" cy="2178613"/>
            <a:chOff x="8240477" y="2156882"/>
            <a:chExt cx="2340432" cy="21786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9D9384-48BD-7F81-0C1F-650CAE63D49A}"/>
                </a:ext>
              </a:extLst>
            </p:cNvPr>
            <p:cNvGrpSpPr/>
            <p:nvPr/>
          </p:nvGrpSpPr>
          <p:grpSpPr>
            <a:xfrm>
              <a:off x="8240481" y="2810443"/>
              <a:ext cx="2340428" cy="1525052"/>
              <a:chOff x="1937658" y="2879271"/>
              <a:chExt cx="1687285" cy="1099457"/>
            </a:xfrm>
          </p:grpSpPr>
          <p:sp>
            <p:nvSpPr>
              <p:cNvPr id="26" name="Plaque 25">
                <a:extLst>
                  <a:ext uri="{FF2B5EF4-FFF2-40B4-BE49-F238E27FC236}">
                    <a16:creationId xmlns:a16="http://schemas.microsoft.com/office/drawing/2014/main" id="{4E0426BA-01AC-FDBC-F831-153960CEED34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" name="Graphic 26" descr="User with solid fill">
                <a:extLst>
                  <a:ext uri="{FF2B5EF4-FFF2-40B4-BE49-F238E27FC236}">
                    <a16:creationId xmlns:a16="http://schemas.microsoft.com/office/drawing/2014/main" id="{A07473D3-78B2-5069-CD82-7265E1DDC357}"/>
                  </a:ext>
                </a:extLst>
              </p:cNvPr>
              <p:cNvGrpSpPr/>
              <p:nvPr/>
            </p:nvGrpSpPr>
            <p:grpSpPr>
              <a:xfrm>
                <a:off x="2476500" y="3105150"/>
                <a:ext cx="609599" cy="647700"/>
                <a:chOff x="2476500" y="3105150"/>
                <a:chExt cx="609599" cy="647700"/>
              </a:xfrm>
              <a:solidFill>
                <a:schemeClr val="bg1"/>
              </a:solidFill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CB4E9EC-EA2D-8B60-12A3-604FA4AF31D0}"/>
                    </a:ext>
                  </a:extLst>
                </p:cNvPr>
                <p:cNvSpPr/>
                <p:nvPr/>
              </p:nvSpPr>
              <p:spPr>
                <a:xfrm>
                  <a:off x="2628900" y="3105150"/>
                  <a:ext cx="304799" cy="304800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E0CF8F1-8EC4-CF0D-57B4-C0907AAA137A}"/>
                    </a:ext>
                  </a:extLst>
                </p:cNvPr>
                <p:cNvSpPr/>
                <p:nvPr/>
              </p:nvSpPr>
              <p:spPr>
                <a:xfrm>
                  <a:off x="2476500" y="3448050"/>
                  <a:ext cx="609599" cy="304800"/>
                </a:xfrm>
                <a:custGeom>
                  <a:avLst/>
                  <a:gdLst>
                    <a:gd name="connsiteX0" fmla="*/ 609599 w 609599"/>
                    <a:gd name="connsiteY0" fmla="*/ 304800 h 304800"/>
                    <a:gd name="connsiteX1" fmla="*/ 609599 w 609599"/>
                    <a:gd name="connsiteY1" fmla="*/ 152400 h 304800"/>
                    <a:gd name="connsiteX2" fmla="*/ 579119 w 609599"/>
                    <a:gd name="connsiteY2" fmla="*/ 91440 h 304800"/>
                    <a:gd name="connsiteX3" fmla="*/ 430530 w 609599"/>
                    <a:gd name="connsiteY3" fmla="*/ 19050 h 304800"/>
                    <a:gd name="connsiteX4" fmla="*/ 304800 w 609599"/>
                    <a:gd name="connsiteY4" fmla="*/ 0 h 304800"/>
                    <a:gd name="connsiteX5" fmla="*/ 179070 w 609599"/>
                    <a:gd name="connsiteY5" fmla="*/ 19050 h 304800"/>
                    <a:gd name="connsiteX6" fmla="*/ 30480 w 609599"/>
                    <a:gd name="connsiteY6" fmla="*/ 91440 h 304800"/>
                    <a:gd name="connsiteX7" fmla="*/ 0 w 609599"/>
                    <a:gd name="connsiteY7" fmla="*/ 152400 h 304800"/>
                    <a:gd name="connsiteX8" fmla="*/ 0 w 609599"/>
                    <a:gd name="connsiteY8" fmla="*/ 304800 h 304800"/>
                    <a:gd name="connsiteX9" fmla="*/ 609599 w 609599"/>
                    <a:gd name="connsiteY9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9599" h="304800">
                      <a:moveTo>
                        <a:pt x="609599" y="304800"/>
                      </a:moveTo>
                      <a:lnTo>
                        <a:pt x="609599" y="152400"/>
                      </a:lnTo>
                      <a:cubicBezTo>
                        <a:pt x="609599" y="129540"/>
                        <a:pt x="598169" y="106680"/>
                        <a:pt x="579119" y="91440"/>
                      </a:cubicBezTo>
                      <a:cubicBezTo>
                        <a:pt x="537209" y="57150"/>
                        <a:pt x="483870" y="34290"/>
                        <a:pt x="430530" y="19050"/>
                      </a:cubicBezTo>
                      <a:cubicBezTo>
                        <a:pt x="392430" y="7620"/>
                        <a:pt x="350520" y="0"/>
                        <a:pt x="304800" y="0"/>
                      </a:cubicBezTo>
                      <a:cubicBezTo>
                        <a:pt x="262890" y="0"/>
                        <a:pt x="220980" y="7620"/>
                        <a:pt x="179070" y="19050"/>
                      </a:cubicBezTo>
                      <a:cubicBezTo>
                        <a:pt x="125730" y="34290"/>
                        <a:pt x="72390" y="60960"/>
                        <a:pt x="30480" y="91440"/>
                      </a:cubicBezTo>
                      <a:cubicBezTo>
                        <a:pt x="11430" y="106680"/>
                        <a:pt x="0" y="129540"/>
                        <a:pt x="0" y="152400"/>
                      </a:cubicBezTo>
                      <a:lnTo>
                        <a:pt x="0" y="304800"/>
                      </a:lnTo>
                      <a:lnTo>
                        <a:pt x="609599" y="30480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09D39F-A5D6-C8FC-B3FC-5D6A94392B00}"/>
                </a:ext>
              </a:extLst>
            </p:cNvPr>
            <p:cNvSpPr txBox="1"/>
            <p:nvPr/>
          </p:nvSpPr>
          <p:spPr>
            <a:xfrm>
              <a:off x="8240477" y="2156882"/>
              <a:ext cx="2340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ID Token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5F9F34E-36D5-E669-5DC5-8BA2BA59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3" y="3755810"/>
            <a:ext cx="2982686" cy="13424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Ubuntu" panose="020B0504030602030204" pitchFamily="34" charset="0"/>
              </a:rPr>
              <a:t>Used for authorization</a:t>
            </a:r>
          </a:p>
          <a:p>
            <a:r>
              <a:rPr lang="en-US" sz="1800" dirty="0">
                <a:latin typeface="Ubuntu" panose="020B0504030602030204" pitchFamily="34" charset="0"/>
              </a:rPr>
              <a:t>Used for API calls</a:t>
            </a:r>
          </a:p>
          <a:p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621ED1-A8A4-99E4-E7DF-DBB05E4D4121}"/>
              </a:ext>
            </a:extLst>
          </p:cNvPr>
          <p:cNvGrpSpPr/>
          <p:nvPr/>
        </p:nvGrpSpPr>
        <p:grpSpPr>
          <a:xfrm>
            <a:off x="1611083" y="884385"/>
            <a:ext cx="2340432" cy="2741084"/>
            <a:chOff x="1611083" y="884385"/>
            <a:chExt cx="2340432" cy="274108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C1FB26-6D5F-D086-E9CF-839620BC95FF}"/>
                </a:ext>
              </a:extLst>
            </p:cNvPr>
            <p:cNvGrpSpPr/>
            <p:nvPr/>
          </p:nvGrpSpPr>
          <p:grpSpPr>
            <a:xfrm>
              <a:off x="1611083" y="1446856"/>
              <a:ext cx="2340432" cy="2178613"/>
              <a:chOff x="1611083" y="2187084"/>
              <a:chExt cx="2340432" cy="21786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B57F7B-5CB5-11D3-0CA8-F67E6008B2E2}"/>
                  </a:ext>
                </a:extLst>
              </p:cNvPr>
              <p:cNvGrpSpPr/>
              <p:nvPr/>
            </p:nvGrpSpPr>
            <p:grpSpPr>
              <a:xfrm>
                <a:off x="1611087" y="2840645"/>
                <a:ext cx="2340428" cy="1525052"/>
                <a:chOff x="1937658" y="2879271"/>
                <a:chExt cx="1687285" cy="1099457"/>
              </a:xfrm>
            </p:grpSpPr>
            <p:sp>
              <p:nvSpPr>
                <p:cNvPr id="7" name="Plaque 6">
                  <a:extLst>
                    <a:ext uri="{FF2B5EF4-FFF2-40B4-BE49-F238E27FC236}">
                      <a16:creationId xmlns:a16="http://schemas.microsoft.com/office/drawing/2014/main" id="{92FFF053-AC72-ADE1-9D9E-2C1F9D72C9E1}"/>
                    </a:ext>
                  </a:extLst>
                </p:cNvPr>
                <p:cNvSpPr/>
                <p:nvPr/>
              </p:nvSpPr>
              <p:spPr>
                <a:xfrm>
                  <a:off x="1937658" y="2879271"/>
                  <a:ext cx="1687285" cy="1099457"/>
                </a:xfrm>
                <a:prstGeom prst="plaqu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Graphic 7" descr="Key with solid fill">
                  <a:extLst>
                    <a:ext uri="{FF2B5EF4-FFF2-40B4-BE49-F238E27FC236}">
                      <a16:creationId xmlns:a16="http://schemas.microsoft.com/office/drawing/2014/main" id="{0A0D900B-633A-4491-B323-2B23A9A20836}"/>
                    </a:ext>
                  </a:extLst>
                </p:cNvPr>
                <p:cNvSpPr/>
                <p:nvPr/>
              </p:nvSpPr>
              <p:spPr>
                <a:xfrm rot="1914816">
                  <a:off x="2362199" y="3271564"/>
                  <a:ext cx="838200" cy="400050"/>
                </a:xfrm>
                <a:custGeom>
                  <a:avLst/>
                  <a:gdLst>
                    <a:gd name="connsiteX0" fmla="*/ 576263 w 838200"/>
                    <a:gd name="connsiteY0" fmla="*/ 233363 h 400050"/>
                    <a:gd name="connsiteX1" fmla="*/ 638175 w 838200"/>
                    <a:gd name="connsiteY1" fmla="*/ 295275 h 400050"/>
                    <a:gd name="connsiteX2" fmla="*/ 700088 w 838200"/>
                    <a:gd name="connsiteY2" fmla="*/ 233363 h 400050"/>
                    <a:gd name="connsiteX3" fmla="*/ 762000 w 838200"/>
                    <a:gd name="connsiteY3" fmla="*/ 295275 h 400050"/>
                    <a:gd name="connsiteX4" fmla="*/ 838200 w 838200"/>
                    <a:gd name="connsiteY4" fmla="*/ 200025 h 400050"/>
                    <a:gd name="connsiteX5" fmla="*/ 762000 w 838200"/>
                    <a:gd name="connsiteY5" fmla="*/ 104775 h 400050"/>
                    <a:gd name="connsiteX6" fmla="*/ 376238 w 838200"/>
                    <a:gd name="connsiteY6" fmla="*/ 104775 h 400050"/>
                    <a:gd name="connsiteX7" fmla="*/ 200025 w 838200"/>
                    <a:gd name="connsiteY7" fmla="*/ 0 h 400050"/>
                    <a:gd name="connsiteX8" fmla="*/ 0 w 838200"/>
                    <a:gd name="connsiteY8" fmla="*/ 200025 h 400050"/>
                    <a:gd name="connsiteX9" fmla="*/ 200025 w 838200"/>
                    <a:gd name="connsiteY9" fmla="*/ 400050 h 400050"/>
                    <a:gd name="connsiteX10" fmla="*/ 376238 w 838200"/>
                    <a:gd name="connsiteY10" fmla="*/ 295275 h 400050"/>
                    <a:gd name="connsiteX11" fmla="*/ 438150 w 838200"/>
                    <a:gd name="connsiteY11" fmla="*/ 295275 h 400050"/>
                    <a:gd name="connsiteX12" fmla="*/ 476250 w 838200"/>
                    <a:gd name="connsiteY12" fmla="*/ 257175 h 400050"/>
                    <a:gd name="connsiteX13" fmla="*/ 514350 w 838200"/>
                    <a:gd name="connsiteY13" fmla="*/ 295275 h 400050"/>
                    <a:gd name="connsiteX14" fmla="*/ 576263 w 838200"/>
                    <a:gd name="connsiteY14" fmla="*/ 233363 h 400050"/>
                    <a:gd name="connsiteX15" fmla="*/ 114300 w 838200"/>
                    <a:gd name="connsiteY15" fmla="*/ 257175 h 400050"/>
                    <a:gd name="connsiteX16" fmla="*/ 57150 w 838200"/>
                    <a:gd name="connsiteY16" fmla="*/ 200025 h 400050"/>
                    <a:gd name="connsiteX17" fmla="*/ 114300 w 838200"/>
                    <a:gd name="connsiteY17" fmla="*/ 142875 h 400050"/>
                    <a:gd name="connsiteX18" fmla="*/ 171450 w 838200"/>
                    <a:gd name="connsiteY18" fmla="*/ 200025 h 400050"/>
                    <a:gd name="connsiteX19" fmla="*/ 114300 w 838200"/>
                    <a:gd name="connsiteY19" fmla="*/ 257175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38200" h="400050">
                      <a:moveTo>
                        <a:pt x="576263" y="233363"/>
                      </a:moveTo>
                      <a:lnTo>
                        <a:pt x="638175" y="295275"/>
                      </a:lnTo>
                      <a:lnTo>
                        <a:pt x="700088" y="233363"/>
                      </a:lnTo>
                      <a:lnTo>
                        <a:pt x="762000" y="295275"/>
                      </a:lnTo>
                      <a:lnTo>
                        <a:pt x="838200" y="200025"/>
                      </a:lnTo>
                      <a:lnTo>
                        <a:pt x="762000" y="104775"/>
                      </a:lnTo>
                      <a:lnTo>
                        <a:pt x="376238" y="104775"/>
                      </a:lnTo>
                      <a:cubicBezTo>
                        <a:pt x="341948" y="41910"/>
                        <a:pt x="276225" y="0"/>
                        <a:pt x="200025" y="0"/>
                      </a:cubicBezTo>
                      <a:cubicBezTo>
                        <a:pt x="89535" y="0"/>
                        <a:pt x="0" y="89535"/>
                        <a:pt x="0" y="200025"/>
                      </a:cubicBezTo>
                      <a:cubicBezTo>
                        <a:pt x="0" y="310515"/>
                        <a:pt x="89535" y="400050"/>
                        <a:pt x="200025" y="400050"/>
                      </a:cubicBezTo>
                      <a:cubicBezTo>
                        <a:pt x="276225" y="400050"/>
                        <a:pt x="341948" y="358140"/>
                        <a:pt x="376238" y="295275"/>
                      </a:cubicBezTo>
                      <a:lnTo>
                        <a:pt x="438150" y="295275"/>
                      </a:lnTo>
                      <a:lnTo>
                        <a:pt x="476250" y="257175"/>
                      </a:lnTo>
                      <a:lnTo>
                        <a:pt x="514350" y="295275"/>
                      </a:lnTo>
                      <a:lnTo>
                        <a:pt x="576263" y="233363"/>
                      </a:lnTo>
                      <a:close/>
                      <a:moveTo>
                        <a:pt x="114300" y="257175"/>
                      </a:moveTo>
                      <a:cubicBezTo>
                        <a:pt x="82868" y="257175"/>
                        <a:pt x="57150" y="231458"/>
                        <a:pt x="57150" y="200025"/>
                      </a:cubicBezTo>
                      <a:cubicBezTo>
                        <a:pt x="57150" y="168593"/>
                        <a:pt x="82868" y="142875"/>
                        <a:pt x="114300" y="142875"/>
                      </a:cubicBezTo>
                      <a:cubicBezTo>
                        <a:pt x="145733" y="142875"/>
                        <a:pt x="171450" y="168593"/>
                        <a:pt x="171450" y="200025"/>
                      </a:cubicBezTo>
                      <a:cubicBezTo>
                        <a:pt x="171450" y="231458"/>
                        <a:pt x="145733" y="257175"/>
                        <a:pt x="114300" y="257175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23A81E-F199-63CB-AD44-874C41E32334}"/>
                  </a:ext>
                </a:extLst>
              </p:cNvPr>
              <p:cNvSpPr txBox="1"/>
              <p:nvPr/>
            </p:nvSpPr>
            <p:spPr>
              <a:xfrm>
                <a:off x="1611083" y="2187084"/>
                <a:ext cx="2340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Ubuntu" panose="020B0504030602030204" pitchFamily="34" charset="0"/>
                  </a:rPr>
                  <a:t>Access Token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56BBD6-9EA4-3F25-E880-6101746D0431}"/>
                </a:ext>
              </a:extLst>
            </p:cNvPr>
            <p:cNvSpPr txBox="1"/>
            <p:nvPr/>
          </p:nvSpPr>
          <p:spPr>
            <a:xfrm>
              <a:off x="1885331" y="884385"/>
              <a:ext cx="1791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800" dirty="0">
                <a:latin typeface="Ubuntu" panose="020B0504030602030204" pitchFamily="34" charset="0"/>
              </a:endParaRPr>
            </a:p>
            <a:p>
              <a:pPr algn="ctr"/>
              <a:r>
                <a:rPr lang="en-US" sz="1800" dirty="0">
                  <a:latin typeface="Ubuntu" panose="020B0504030602030204" pitchFamily="34" charset="0"/>
                </a:rPr>
                <a:t>“Bearer Token”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79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4" grpId="0" uiExpand="1" build="p"/>
      <p:bldP spid="4" grpId="1" uiExpand="1" build="p"/>
      <p:bldP spid="32" grpId="0" uiExpand="1" build="p"/>
      <p:bldP spid="32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stall-Module">
            <a:extLst>
              <a:ext uri="{FF2B5EF4-FFF2-40B4-BE49-F238E27FC236}">
                <a16:creationId xmlns:a16="http://schemas.microsoft.com/office/drawing/2014/main" id="{DB3F1788-BC7A-C927-B330-4558FE854FD1}"/>
              </a:ext>
            </a:extLst>
          </p:cNvPr>
          <p:cNvSpPr txBox="1">
            <a:spLocks/>
          </p:cNvSpPr>
          <p:nvPr/>
        </p:nvSpPr>
        <p:spPr>
          <a:xfrm>
            <a:off x="-555172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Install-Module</a:t>
            </a: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2400905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chemeClr val="tx1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262335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3429000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</a:t>
            </a:r>
            <a:r>
              <a:rPr lang="en-US" sz="3600" dirty="0" err="1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DeviceCode</a:t>
            </a:r>
            <a:endParaRPr lang="en-US" sz="3600" dirty="0">
              <a:solidFill>
                <a:srgbClr val="1E1E1E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92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834518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87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2903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69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53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29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61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19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26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zAuth">
            <a:extLst>
              <a:ext uri="{FF2B5EF4-FFF2-40B4-BE49-F238E27FC236}">
                <a16:creationId xmlns:a16="http://schemas.microsoft.com/office/drawing/2014/main" id="{47AB4483-3F0D-D45B-2182-181C2801FF7C}"/>
              </a:ext>
            </a:extLst>
          </p:cNvPr>
          <p:cNvSpPr txBox="1">
            <a:spLocks/>
          </p:cNvSpPr>
          <p:nvPr/>
        </p:nvSpPr>
        <p:spPr>
          <a:xfrm>
            <a:off x="3915834" y="4219009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$Resource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$Timeout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$Scope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$Claims</a:t>
            </a: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$Username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5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40647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3" name="AzAuth">
            <a:extLst>
              <a:ext uri="{FF2B5EF4-FFF2-40B4-BE49-F238E27FC236}">
                <a16:creationId xmlns:a16="http://schemas.microsoft.com/office/drawing/2014/main" id="{547B0878-6B06-CA96-1629-07202A9D340B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$Resource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$Timeout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$Scope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$Claims</a:t>
            </a:r>
          </a:p>
        </p:txBody>
      </p:sp>
    </p:spTree>
    <p:extLst>
      <p:ext uri="{BB962C8B-B14F-4D97-AF65-F5344CB8AC3E}">
        <p14:creationId xmlns:p14="http://schemas.microsoft.com/office/powerpoint/2010/main" val="418326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2" descr="#queue from When words fail">
            <a:extLst>
              <a:ext uri="{FF2B5EF4-FFF2-40B4-BE49-F238E27FC236}">
                <a16:creationId xmlns:a16="http://schemas.microsoft.com/office/drawing/2014/main" id="{48C6FC9B-20FD-54C5-E164-1E26E111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0" y="1777774"/>
            <a:ext cx="8950960" cy="37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0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6FF-8119-8C2A-BFD5-556FA9C0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2" y="1959429"/>
            <a:ext cx="9864436" cy="21553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is the </a:t>
            </a:r>
            <a:r>
              <a:rPr lang="en-US" sz="4800" dirty="0"/>
              <a:t>State</a:t>
            </a:r>
            <a:r>
              <a:rPr lang="en-US" sz="2800" dirty="0"/>
              <a:t> of</a:t>
            </a:r>
            <a:br>
              <a:rPr lang="en-US" sz="8800" dirty="0"/>
            </a:br>
            <a:r>
              <a:rPr lang="en-US" sz="8800" dirty="0"/>
              <a:t>Cloud Permissions?</a:t>
            </a:r>
          </a:p>
        </p:txBody>
      </p:sp>
    </p:spTree>
    <p:extLst>
      <p:ext uri="{BB962C8B-B14F-4D97-AF65-F5344CB8AC3E}">
        <p14:creationId xmlns:p14="http://schemas.microsoft.com/office/powerpoint/2010/main" val="3147231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Don’t rely on the Azure Portal 💻</a:t>
            </a:r>
          </a:p>
          <a:p>
            <a:pPr lvl="4"/>
            <a:endParaRPr lang="en-US" sz="3800" dirty="0"/>
          </a:p>
          <a:p>
            <a:pPr lvl="4"/>
            <a:r>
              <a:rPr lang="en-US" sz="3800" dirty="0"/>
              <a:t> Use proper tools to alleviate complexity 🛠️</a:t>
            </a:r>
          </a:p>
          <a:p>
            <a:pPr lvl="3"/>
            <a:endParaRPr lang="en-US" sz="3800" dirty="0"/>
          </a:p>
          <a:p>
            <a:pPr lvl="3"/>
            <a:r>
              <a:rPr lang="en-US" sz="3800" dirty="0"/>
              <a:t> Stop making your identities overprivileged 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meBackground">
            <a:extLst>
              <a:ext uri="{FF2B5EF4-FFF2-40B4-BE49-F238E27FC236}">
                <a16:creationId xmlns:a16="http://schemas.microsoft.com/office/drawing/2014/main" id="{9091C11B-07A0-8D5D-006A-4874EBDE7515}"/>
              </a:ext>
            </a:extLst>
          </p:cNvPr>
          <p:cNvSpPr/>
          <p:nvPr/>
        </p:nvSpPr>
        <p:spPr>
          <a:xfrm>
            <a:off x="2993549" y="4578642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meBackground">
            <a:extLst>
              <a:ext uri="{FF2B5EF4-FFF2-40B4-BE49-F238E27FC236}">
                <a16:creationId xmlns:a16="http://schemas.microsoft.com/office/drawing/2014/main" id="{119D4B20-1787-0068-067F-17FB351BA5F0}"/>
              </a:ext>
            </a:extLst>
          </p:cNvPr>
          <p:cNvSpPr/>
          <p:nvPr/>
        </p:nvSpPr>
        <p:spPr>
          <a:xfrm>
            <a:off x="6636817" y="458623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meBackground">
            <a:extLst>
              <a:ext uri="{FF2B5EF4-FFF2-40B4-BE49-F238E27FC236}">
                <a16:creationId xmlns:a16="http://schemas.microsoft.com/office/drawing/2014/main" id="{0B788B15-AF5C-B777-92DB-AFD387B26252}"/>
              </a:ext>
            </a:extLst>
          </p:cNvPr>
          <p:cNvSpPr/>
          <p:nvPr/>
        </p:nvSpPr>
        <p:spPr>
          <a:xfrm>
            <a:off x="7800378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ameBackground">
            <a:extLst>
              <a:ext uri="{FF2B5EF4-FFF2-40B4-BE49-F238E27FC236}">
                <a16:creationId xmlns:a16="http://schemas.microsoft.com/office/drawing/2014/main" id="{14C2793F-046C-79ED-4ECD-41F170DAEEE9}"/>
              </a:ext>
            </a:extLst>
          </p:cNvPr>
          <p:cNvSpPr/>
          <p:nvPr/>
        </p:nvSpPr>
        <p:spPr>
          <a:xfrm>
            <a:off x="4827052" y="61555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ameBackground">
            <a:extLst>
              <a:ext uri="{FF2B5EF4-FFF2-40B4-BE49-F238E27FC236}">
                <a16:creationId xmlns:a16="http://schemas.microsoft.com/office/drawing/2014/main" id="{5AD89DF0-2089-4412-AD51-591AA78AE416}"/>
              </a:ext>
            </a:extLst>
          </p:cNvPr>
          <p:cNvSpPr/>
          <p:nvPr/>
        </p:nvSpPr>
        <p:spPr>
          <a:xfrm>
            <a:off x="1853721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72040" y="6234831"/>
            <a:ext cx="584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</a:rPr>
              <a:t>2023 </a:t>
            </a:r>
            <a:r>
              <a:rPr lang="nl-NL" dirty="0">
                <a:latin typeface="Ubuntu Condensed" panose="020B0506030602030204" pitchFamily="34" charset="0"/>
              </a:rPr>
              <a:t>State of Cloud </a:t>
            </a:r>
            <a:r>
              <a:rPr lang="nl-NL" dirty="0" err="1">
                <a:latin typeface="Ubuntu Condensed" panose="020B0506030602030204" pitchFamily="34" charset="0"/>
              </a:rPr>
              <a:t>Permissions</a:t>
            </a:r>
            <a:r>
              <a:rPr lang="nl-NL" dirty="0">
                <a:latin typeface="Ubuntu Condensed" panose="020B0506030602030204" pitchFamily="34" charset="0"/>
              </a:rPr>
              <a:t> </a:t>
            </a:r>
            <a:r>
              <a:rPr lang="nl-NL" dirty="0" err="1">
                <a:latin typeface="Ubuntu Condensed" panose="020B0506030602030204" pitchFamily="34" charset="0"/>
              </a:rPr>
              <a:t>Risks</a:t>
            </a:r>
            <a:r>
              <a:rPr lang="nl-NL" dirty="0"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400" dirty="0" err="1">
                <a:latin typeface="Ubuntu Condensed" panose="020B0506030602030204" pitchFamily="34" charset="0"/>
              </a:rPr>
              <a:t>https</a:t>
            </a:r>
            <a:r>
              <a:rPr lang="nl-NL" sz="1400" dirty="0">
                <a:latin typeface="Ubuntu Condensed" panose="020B0506030602030204" pitchFamily="34" charset="0"/>
              </a:rPr>
              <a:t>://</a:t>
            </a:r>
            <a:r>
              <a:rPr lang="nl-NL" sz="1400" dirty="0" err="1">
                <a:latin typeface="Ubuntu Condensed" panose="020B0506030602030204" pitchFamily="34" charset="0"/>
              </a:rPr>
              <a:t>aka.ms</a:t>
            </a:r>
            <a:r>
              <a:rPr lang="nl-NL" sz="1400" dirty="0">
                <a:latin typeface="Ubuntu Condensed" panose="020B0506030602030204" pitchFamily="34" charset="0"/>
              </a:rPr>
              <a:t>/</a:t>
            </a:r>
            <a:r>
              <a:rPr lang="nl-NL" sz="1400" dirty="0" err="1">
                <a:latin typeface="Ubuntu Condensed" panose="020B0506030602030204" pitchFamily="34" charset="0"/>
              </a:rPr>
              <a:t>cloudpermissionsrisksreport</a:t>
            </a:r>
            <a:endParaRPr lang="nl-NL" dirty="0">
              <a:latin typeface="Ubuntu Condensed" panose="020B0506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675699" y="3082755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permissions across clouds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DEC8-8D68-AE04-9B30-B3A9F77E143E}"/>
              </a:ext>
            </a:extLst>
          </p:cNvPr>
          <p:cNvSpPr txBox="1"/>
          <p:nvPr/>
        </p:nvSpPr>
        <p:spPr>
          <a:xfrm>
            <a:off x="1675700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40 000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39FEF-73BA-F652-8F2A-D6387E906F79}"/>
              </a:ext>
            </a:extLst>
          </p:cNvPr>
          <p:cNvSpPr txBox="1"/>
          <p:nvPr/>
        </p:nvSpPr>
        <p:spPr>
          <a:xfrm>
            <a:off x="1853722" y="3358642"/>
            <a:ext cx="25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Ubuntu" panose="020B0504030602030204" pitchFamily="34" charset="0"/>
              </a:rPr>
              <a:t>&gt; 50% are </a:t>
            </a:r>
            <a:r>
              <a:rPr lang="en-US" sz="1400" b="1">
                <a:solidFill>
                  <a:schemeClr val="bg1"/>
                </a:solidFill>
                <a:latin typeface="Ubuntu" panose="020B0504030602030204" pitchFamily="34" charset="0"/>
              </a:rPr>
              <a:t>high risk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F3AC7B-45D1-D2B7-3D4E-855DB94A3BCB}"/>
              </a:ext>
            </a:extLst>
          </p:cNvPr>
          <p:cNvSpPr txBox="1"/>
          <p:nvPr/>
        </p:nvSpPr>
        <p:spPr>
          <a:xfrm>
            <a:off x="4649029" y="1250100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Workload Identities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B670C3-55B7-7772-B856-90931C32DEE3}"/>
              </a:ext>
            </a:extLst>
          </p:cNvPr>
          <p:cNvSpPr txBox="1"/>
          <p:nvPr/>
        </p:nvSpPr>
        <p:spPr>
          <a:xfrm>
            <a:off x="4649030" y="71670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10:1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D8B01-6D92-E70B-EFF1-E5EB65A4AD44}"/>
              </a:ext>
            </a:extLst>
          </p:cNvPr>
          <p:cNvSpPr txBox="1"/>
          <p:nvPr/>
        </p:nvSpPr>
        <p:spPr>
          <a:xfrm>
            <a:off x="4649027" y="1525987"/>
            <a:ext cx="291768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Ubuntu" panose="020B0504030602030204" pitchFamily="34" charset="0"/>
              </a:rPr>
              <a:t>compared to Human Identities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3AC32-E471-E92B-2D62-F781297FD0E5}"/>
              </a:ext>
            </a:extLst>
          </p:cNvPr>
          <p:cNvSpPr txBox="1"/>
          <p:nvPr/>
        </p:nvSpPr>
        <p:spPr>
          <a:xfrm>
            <a:off x="2815526" y="5213187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625610-3F90-F9EE-FD22-6D11F62F75DF}"/>
              </a:ext>
            </a:extLst>
          </p:cNvPr>
          <p:cNvSpPr txBox="1"/>
          <p:nvPr/>
        </p:nvSpPr>
        <p:spPr>
          <a:xfrm>
            <a:off x="2815527" y="4632877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60%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C03984-E2EE-EA77-ED7E-7A40C53E1204}"/>
              </a:ext>
            </a:extLst>
          </p:cNvPr>
          <p:cNvSpPr txBox="1"/>
          <p:nvPr/>
        </p:nvSpPr>
        <p:spPr>
          <a:xfrm>
            <a:off x="2993549" y="5435200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Inactive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86008-AE78-71A4-778D-60F95ACED59B}"/>
              </a:ext>
            </a:extLst>
          </p:cNvPr>
          <p:cNvSpPr txBox="1"/>
          <p:nvPr/>
        </p:nvSpPr>
        <p:spPr>
          <a:xfrm>
            <a:off x="7622355" y="3082755"/>
            <a:ext cx="291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granted permissions</a:t>
            </a:r>
            <a:b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are </a:t>
            </a:r>
            <a:r>
              <a:rPr lang="en-US" sz="1600" b="1">
                <a:solidFill>
                  <a:schemeClr val="bg1"/>
                </a:solidFill>
                <a:latin typeface="Ubuntu" panose="020B0504030602030204" pitchFamily="34" charset="0"/>
              </a:rPr>
              <a:t>actually used</a:t>
            </a:r>
            <a:endParaRPr lang="en-U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66EADB-5108-F42C-4C2F-293E0AFE55C7}"/>
              </a:ext>
            </a:extLst>
          </p:cNvPr>
          <p:cNvSpPr txBox="1"/>
          <p:nvPr/>
        </p:nvSpPr>
        <p:spPr>
          <a:xfrm>
            <a:off x="7622356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CCB276-8420-BCC5-4D20-CAAB2A66FA6E}"/>
              </a:ext>
            </a:extLst>
          </p:cNvPr>
          <p:cNvSpPr txBox="1"/>
          <p:nvPr/>
        </p:nvSpPr>
        <p:spPr>
          <a:xfrm>
            <a:off x="6458795" y="5213099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C25AF8-AD18-FB29-DA86-F7D46E034AB7}"/>
              </a:ext>
            </a:extLst>
          </p:cNvPr>
          <p:cNvSpPr txBox="1"/>
          <p:nvPr/>
        </p:nvSpPr>
        <p:spPr>
          <a:xfrm>
            <a:off x="6458796" y="4632289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&gt;50%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4C5CA9-6DEE-0CDA-3ECC-B593B192805B}"/>
              </a:ext>
            </a:extLst>
          </p:cNvPr>
          <p:cNvSpPr txBox="1"/>
          <p:nvPr/>
        </p:nvSpPr>
        <p:spPr>
          <a:xfrm>
            <a:off x="6636818" y="5434706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“Super Admins”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A295A7-9AB7-F44F-D145-301660DA7DDF}"/>
              </a:ext>
            </a:extLst>
          </p:cNvPr>
          <p:cNvSpPr txBox="1"/>
          <p:nvPr/>
        </p:nvSpPr>
        <p:spPr>
          <a:xfrm>
            <a:off x="1675700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???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FC4886-1221-5C39-974E-95C6706C102E}"/>
              </a:ext>
            </a:extLst>
          </p:cNvPr>
          <p:cNvSpPr txBox="1"/>
          <p:nvPr/>
        </p:nvSpPr>
        <p:spPr>
          <a:xfrm>
            <a:off x="4649030" y="715025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?:1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D5D8D1-1EF7-354A-AD1D-A010955C1D44}"/>
              </a:ext>
            </a:extLst>
          </p:cNvPr>
          <p:cNvSpPr txBox="1"/>
          <p:nvPr/>
        </p:nvSpPr>
        <p:spPr>
          <a:xfrm>
            <a:off x="2815527" y="463119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3FDE0-132A-0F31-EF33-B83F6AD207C4}"/>
              </a:ext>
            </a:extLst>
          </p:cNvPr>
          <p:cNvSpPr txBox="1"/>
          <p:nvPr/>
        </p:nvSpPr>
        <p:spPr>
          <a:xfrm>
            <a:off x="7622356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0CBDAB-7442-3426-5219-74A169BC7CBE}"/>
              </a:ext>
            </a:extLst>
          </p:cNvPr>
          <p:cNvSpPr txBox="1"/>
          <p:nvPr/>
        </p:nvSpPr>
        <p:spPr>
          <a:xfrm>
            <a:off x="6458796" y="4630608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5" grpId="0" animBg="1"/>
      <p:bldP spid="9" grpId="0"/>
      <p:bldP spid="11" grpId="0"/>
      <p:bldP spid="22" grpId="0"/>
      <p:bldP spid="23" grpId="0"/>
      <p:bldP spid="24" grpId="0"/>
      <p:bldP spid="39" grpId="0"/>
      <p:bldP spid="40" grpId="0"/>
      <p:bldP spid="41" grpId="0"/>
      <p:bldP spid="43" grpId="0"/>
      <p:bldP spid="44" grpId="0"/>
      <p:bldP spid="47" grpId="0"/>
      <p:bldP spid="48" grpId="0"/>
      <p:bldP spid="49" grpId="0"/>
      <p:bldP spid="53" grpId="0"/>
      <p:bldP spid="54" grpId="0"/>
      <p:bldP spid="54" grpId="1"/>
      <p:bldP spid="55" grpId="0"/>
      <p:bldP spid="55" grpId="1"/>
      <p:bldP spid="55" grpId="2"/>
      <p:bldP spid="56" grpId="0"/>
      <p:bldP spid="56" grpId="1"/>
      <p:bldP spid="57" grpId="0"/>
      <p:bldP spid="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88264" y="6077744"/>
            <a:ext cx="58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2023 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State of Cloud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Permissions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Risks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aka.ms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cloudpermissionsrisksreport</a:t>
            </a:r>
            <a:endParaRPr lang="nl-NL" sz="20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Security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413164" y="3429000"/>
            <a:ext cx="213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40 000 permissions across clouds</a:t>
            </a:r>
          </a:p>
          <a:p>
            <a:r>
              <a:rPr lang="en-US" dirty="0"/>
              <a:t>&gt; 50% are high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3C698-A074-8BD8-29A3-634476C992EB}"/>
              </a:ext>
            </a:extLst>
          </p:cNvPr>
          <p:cNvSpPr txBox="1"/>
          <p:nvPr/>
        </p:nvSpPr>
        <p:spPr>
          <a:xfrm>
            <a:off x="3943333" y="3391739"/>
            <a:ext cx="352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10:1</a:t>
            </a:r>
            <a:br>
              <a:rPr lang="en-US" dirty="0"/>
            </a:br>
            <a:r>
              <a:rPr lang="en-US" dirty="0"/>
              <a:t>Workload Identities to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E77D5-FBAC-4BDD-F396-DE462B75DCC0}"/>
              </a:ext>
            </a:extLst>
          </p:cNvPr>
          <p:cNvSpPr txBox="1"/>
          <p:nvPr/>
        </p:nvSpPr>
        <p:spPr>
          <a:xfrm>
            <a:off x="7466345" y="3391738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50% of identities are “super admins”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6BC3-0D7A-A27C-5FB0-6D4C0B7C48E6}"/>
              </a:ext>
            </a:extLst>
          </p:cNvPr>
          <p:cNvSpPr txBox="1"/>
          <p:nvPr/>
        </p:nvSpPr>
        <p:spPr>
          <a:xfrm>
            <a:off x="7155608" y="4734740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1% of granted permissions 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3DD4-8301-0202-2D42-31698DE9AFCD}"/>
              </a:ext>
            </a:extLst>
          </p:cNvPr>
          <p:cNvSpPr txBox="1"/>
          <p:nvPr/>
        </p:nvSpPr>
        <p:spPr>
          <a:xfrm>
            <a:off x="3686034" y="4734740"/>
            <a:ext cx="249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of all identities are inactive, 80% of workload identities (90 days)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924F8-B65D-5358-7E57-3A52DE99D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9" y="-29688"/>
            <a:ext cx="12297558" cy="69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9073850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Questions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  <a:b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D44137-C45D-ACC1-39FC-0EBE7903BA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631674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C99F2DEC-5648-73E5-BD4A-B3641A924C00}"/>
              </a:ext>
            </a:extLst>
          </p:cNvPr>
          <p:cNvSpPr/>
          <p:nvPr/>
        </p:nvSpPr>
        <p:spPr>
          <a:xfrm>
            <a:off x="6317088" y="4298307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8448D2-CB44-28CB-C559-13E8B1F52657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5874912" y="4932370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 animBg="1"/>
      <p:bldP spid="14" grpId="0" build="allAtOnce" animBg="1"/>
      <p:bldP spid="15" grpId="0" build="allAtOnce" animBg="1"/>
      <p:bldP spid="16" grpId="0" build="allAtOnce" animBg="1"/>
      <p:bldP spid="29" grpId="0" build="allAtOnce" animBg="1"/>
      <p:bldP spid="30" grpId="0" build="allAtOnce" animBg="1"/>
      <p:bldP spid="7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303405" y="1440541"/>
            <a:ext cx="11585189" cy="4805880"/>
          </a:xfrm>
          <a:prstGeom prst="roundRect">
            <a:avLst/>
          </a:prstGeom>
          <a:solidFill>
            <a:srgbClr val="1E1E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CDCFE"/>
                </a:solidFill>
                <a:latin typeface="Ubuntu Condensed" panose="020B0506030602030204" pitchFamily="34" charset="0"/>
              </a:rPr>
              <a:t>Questions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 &amp;</a:t>
            </a:r>
            <a:b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Auth Flows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1A1DB34-E90A-3E01-A312-0512345AB9AC}"/>
              </a:ext>
            </a:extLst>
          </p:cNvPr>
          <p:cNvSpPr/>
          <p:nvPr/>
        </p:nvSpPr>
        <p:spPr>
          <a:xfrm>
            <a:off x="2552758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9C6B7F8D-10A1-4CD3-57A0-0B8F22C50977}"/>
              </a:ext>
            </a:extLst>
          </p:cNvPr>
          <p:cNvSpPr/>
          <p:nvPr/>
        </p:nvSpPr>
        <p:spPr>
          <a:xfrm>
            <a:off x="5309520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2045F3-9E30-95B4-EB6B-CF2C9876A7D6}"/>
              </a:ext>
            </a:extLst>
          </p:cNvPr>
          <p:cNvSpPr/>
          <p:nvPr/>
        </p:nvSpPr>
        <p:spPr>
          <a:xfrm>
            <a:off x="8066282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E0A73CB0-3E01-8D58-C19D-1726A9E92CBF}"/>
              </a:ext>
            </a:extLst>
          </p:cNvPr>
          <p:cNvSpPr/>
          <p:nvPr/>
        </p:nvSpPr>
        <p:spPr>
          <a:xfrm>
            <a:off x="1174377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CCD6437F-F5FD-A8CA-8212-E0438CA981E0}"/>
              </a:ext>
            </a:extLst>
          </p:cNvPr>
          <p:cNvSpPr/>
          <p:nvPr/>
        </p:nvSpPr>
        <p:spPr>
          <a:xfrm>
            <a:off x="3931140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8" name="Rectangle: Rounded Corners 12">
            <a:extLst>
              <a:ext uri="{FF2B5EF4-FFF2-40B4-BE49-F238E27FC236}">
                <a16:creationId xmlns:a16="http://schemas.microsoft.com/office/drawing/2014/main" id="{398A8970-52F2-FBE1-3ADB-41D2918B472C}"/>
              </a:ext>
            </a:extLst>
          </p:cNvPr>
          <p:cNvSpPr/>
          <p:nvPr/>
        </p:nvSpPr>
        <p:spPr>
          <a:xfrm>
            <a:off x="9073850" y="4297072"/>
            <a:ext cx="2314586" cy="126812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Lunch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9F7BF0-C008-F91E-E320-3019716992B7}"/>
              </a:ext>
            </a:extLst>
          </p:cNvPr>
          <p:cNvCxnSpPr>
            <a:cxnSpLocks/>
          </p:cNvCxnSpPr>
          <p:nvPr/>
        </p:nvCxnSpPr>
        <p:spPr>
          <a:xfrm flipV="1">
            <a:off x="8631674" y="4931135"/>
            <a:ext cx="442176" cy="1237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0">
            <a:extLst>
              <a:ext uri="{FF2B5EF4-FFF2-40B4-BE49-F238E27FC236}">
                <a16:creationId xmlns:a16="http://schemas.microsoft.com/office/drawing/2014/main" id="{58E97825-0DE4-0FA2-567A-4F4FCED6D02B}"/>
              </a:ext>
            </a:extLst>
          </p:cNvPr>
          <p:cNvSpPr/>
          <p:nvPr/>
        </p:nvSpPr>
        <p:spPr>
          <a:xfrm>
            <a:off x="6317088" y="4297072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41" name="Rectangle: Rounded Corners 11">
            <a:extLst>
              <a:ext uri="{FF2B5EF4-FFF2-40B4-BE49-F238E27FC236}">
                <a16:creationId xmlns:a16="http://schemas.microsoft.com/office/drawing/2014/main" id="{63692616-DF3B-1F65-F9B8-5E82516F636E}"/>
              </a:ext>
            </a:extLst>
          </p:cNvPr>
          <p:cNvSpPr/>
          <p:nvPr/>
        </p:nvSpPr>
        <p:spPr>
          <a:xfrm>
            <a:off x="6687902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2B49CF-D45B-0209-03D2-555A4956DFE8}"/>
              </a:ext>
            </a:extLst>
          </p:cNvPr>
          <p:cNvCxnSpPr>
            <a:cxnSpLocks/>
          </p:cNvCxnSpPr>
          <p:nvPr/>
        </p:nvCxnSpPr>
        <p:spPr>
          <a:xfrm>
            <a:off x="5874912" y="4910260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1">
            <a:extLst>
              <a:ext uri="{FF2B5EF4-FFF2-40B4-BE49-F238E27FC236}">
                <a16:creationId xmlns:a16="http://schemas.microsoft.com/office/drawing/2014/main" id="{F688DB9A-8AF1-B9FF-7B2E-6750C991B1D2}"/>
              </a:ext>
            </a:extLst>
          </p:cNvPr>
          <p:cNvSpPr/>
          <p:nvPr/>
        </p:nvSpPr>
        <p:spPr>
          <a:xfrm>
            <a:off x="9444663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5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</p:bldLst>
  </p:timing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10068</TotalTime>
  <Words>1847</Words>
  <Application>Microsoft Macintosh PowerPoint</Application>
  <PresentationFormat>Widescreen</PresentationFormat>
  <Paragraphs>463</Paragraphs>
  <Slides>51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Cascadia Code SemiBold</vt:lpstr>
      <vt:lpstr>Aptos</vt:lpstr>
      <vt:lpstr>Arial</vt:lpstr>
      <vt:lpstr>Cascadia Code</vt:lpstr>
      <vt:lpstr>Open Sans</vt:lpstr>
      <vt:lpstr>Ubuntu Condensed</vt:lpstr>
      <vt:lpstr>Ubuntu</vt:lpstr>
      <vt:lpstr>Unwonted</vt:lpstr>
      <vt:lpstr>1_Unwonted</vt:lpstr>
      <vt:lpstr>From Cloudy to Clear: Demystifying Azure Authentication</vt:lpstr>
      <vt:lpstr>PowerPoint Presentation</vt:lpstr>
      <vt:lpstr>PowerPoint Presentation</vt:lpstr>
      <vt:lpstr>Emanuel Palm</vt:lpstr>
      <vt:lpstr>What is the State of Cloud Permissions?</vt:lpstr>
      <vt:lpstr>PowerPoint Presentation</vt:lpstr>
      <vt:lpstr>Let’s Talk Security</vt:lpstr>
      <vt:lpstr>Session Overview</vt:lpstr>
      <vt:lpstr>Session Overview</vt:lpstr>
      <vt:lpstr>Identity Types</vt:lpstr>
      <vt:lpstr>Identity Types</vt:lpstr>
      <vt:lpstr>Workload</vt:lpstr>
      <vt:lpstr>Workload Identity</vt:lpstr>
      <vt:lpstr>Service Accounts?</vt:lpstr>
      <vt:lpstr>Workload Identity Types</vt:lpstr>
      <vt:lpstr>PowerPoint Presentation</vt:lpstr>
      <vt:lpstr>Workload Identity Types</vt:lpstr>
      <vt:lpstr>PowerPoint Presentation</vt:lpstr>
      <vt:lpstr>PowerPoint Presentation</vt:lpstr>
      <vt:lpstr>Application Registrations</vt:lpstr>
      <vt:lpstr>Demo Time</vt:lpstr>
      <vt:lpstr>PowerPoint Presentation</vt:lpstr>
      <vt:lpstr>OAuth 2.0</vt:lpstr>
      <vt:lpstr>Azure APIs (OAuth Resources)</vt:lpstr>
      <vt:lpstr>Well-known Applications</vt:lpstr>
      <vt:lpstr>Permissions</vt:lpstr>
      <vt:lpstr>Microsoft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JSON Web Token (JWT)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Summary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57</cp:revision>
  <dcterms:created xsi:type="dcterms:W3CDTF">2024-05-13T14:10:36Z</dcterms:created>
  <dcterms:modified xsi:type="dcterms:W3CDTF">2024-09-17T08:24:08Z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